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86" r:id="rId19"/>
    <p:sldId id="287" r:id="rId20"/>
    <p:sldId id="277" r:id="rId21"/>
    <p:sldId id="288" r:id="rId22"/>
    <p:sldId id="283" r:id="rId23"/>
    <p:sldId id="284" r:id="rId24"/>
    <p:sldId id="314" r:id="rId25"/>
    <p:sldId id="295" r:id="rId26"/>
    <p:sldId id="290" r:id="rId27"/>
    <p:sldId id="291" r:id="rId28"/>
    <p:sldId id="292" r:id="rId29"/>
    <p:sldId id="296" r:id="rId30"/>
    <p:sldId id="297" r:id="rId31"/>
    <p:sldId id="298" r:id="rId32"/>
    <p:sldId id="299" r:id="rId33"/>
    <p:sldId id="300" r:id="rId34"/>
    <p:sldId id="301" r:id="rId35"/>
    <p:sldId id="315" r:id="rId36"/>
    <p:sldId id="303" r:id="rId37"/>
    <p:sldId id="304" r:id="rId38"/>
    <p:sldId id="308" r:id="rId39"/>
    <p:sldId id="310" r:id="rId40"/>
    <p:sldId id="309" r:id="rId41"/>
    <p:sldId id="306" r:id="rId42"/>
    <p:sldId id="311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E883"/>
    <a:srgbClr val="FFCC00"/>
    <a:srgbClr val="0071EB"/>
    <a:srgbClr val="46D369"/>
    <a:srgbClr val="F9C901"/>
    <a:srgbClr val="F10000"/>
    <a:srgbClr val="E50914"/>
    <a:srgbClr val="242424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5"/>
    <p:restoredTop sz="96327"/>
  </p:normalViewPr>
  <p:slideViewPr>
    <p:cSldViewPr snapToGrid="0" snapToObjects="1">
      <p:cViewPr>
        <p:scale>
          <a:sx n="131" d="100"/>
          <a:sy n="131" d="100"/>
        </p:scale>
        <p:origin x="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A776-AA1B-4849-848C-66964C1AB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Armenian" panose="020B0502040504020204" pitchFamily="34" charset="0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1AFB3-A7C7-9042-8A78-E3A1C83FE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8DCEF-A481-3C40-83EB-62B46F77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737D1-1D98-D94E-9E1B-1910B588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A726-211B-4643-8C4C-9FFB5B27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C6BB6-1D74-6843-8EF4-0E85C929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5DA6C-7E22-B947-8B01-FA56B85A4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57DC6-B651-9A46-9FFE-244974F7A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8589B-6391-AF4B-B173-A1C56865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CBCDD-4C5E-E846-AB5C-27589FB2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2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6C4179-7969-DE4E-89BA-BCB1BA128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352C2B-4733-4D4A-AEDA-2A52B651D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0821F-7F66-3E41-9C27-088CB0C5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C5576-E8B7-2E49-95C0-B04A205F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9F9F5-ADAD-AF47-BA01-A6E7B702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F731D-8D26-BE4B-9415-DA25018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38177-CCA8-4D48-A21A-346D61BC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  <a:lvl2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2pPr>
            <a:lvl3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3pPr>
            <a:lvl4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4pPr>
            <a:lvl5pPr>
              <a:defRPr>
                <a:latin typeface="NanumGothic" panose="020D0604000000000000" pitchFamily="34" charset="-127"/>
                <a:ea typeface="NanumGothic" panose="020D0604000000000000" pitchFamily="34" charset="-127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58FDF-C4D4-7445-866B-8E1982BF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123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F5826-681B-344A-A576-94210E15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0180D-D6DD-114D-8C8F-507D780A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9CAE6-1078-D24C-AECE-24D6BE84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F0BB57-E692-4E47-B281-AF18C64BF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40CF8-5738-3548-9D31-B9B10C32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F4DD3-CDDC-B848-9E21-BECDEF71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FF1FA-0D9A-124D-B0A0-EFCDF826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B2E3C-CECC-784A-A977-9EB20AC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79686-897D-AB47-8613-7C22F371C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6AAD6-ACDA-C740-A750-FD25E728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79B30-5312-CB4B-9592-7FB11EF5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D7C544-92D3-D746-85AC-06CB3FA2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9C42F-25D9-444B-946D-C8768EB1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6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2739A-F873-D746-8EBA-1162EDBD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25505-F4D0-324F-B757-FF5855AE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EB4FEA-E813-2C4E-B2BB-78C2ED00B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A69C84-7B45-FE40-AEDB-F9D79758B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3F79C-0286-3B42-A5C4-E724F7371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E50AEE-1CD3-7F48-858B-9751F64C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F922F2-5356-DB4D-A84C-D362AB24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C17151-1316-F641-BD45-0A09A291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8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8C308-6F2B-A941-8ED7-60BCD787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F0C10A-85A8-C242-9EE9-A786C915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8F8B1-66DE-C64D-BF55-29D856D5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6CC74-BD4C-AD4F-94E6-A899557D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8351F7-B278-6747-A9B9-9007F1C0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9ADB95-0C28-AC42-A269-4C39E4D5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6684C-8FB8-134E-8F0E-EB0F5F34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74037-B359-AE45-A8AB-0FFC7B1A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7316F-30B7-CD48-B258-786CF4DD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586BCD-318C-8046-B9B8-CEDB8C0E1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5C40-0C1A-BC4D-A18C-EE4B32EA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FD047-C8D8-0540-BC9E-F059815B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A08E8-73FA-0A4A-B253-C26F845E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7236D-1BD0-4F47-B16D-8C930212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7B8BE-A5BF-7545-93E8-9C62581C2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13055-2278-B94E-9432-183610C4F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866D7-7AE2-A34C-9219-2B6E091E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0B4288-4B01-5746-9445-7F403361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CE6D55-3FE5-2A4F-AD91-642AAEE6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93EC0D-E7E1-154F-9DDD-8AD1F791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1B5DD-EA1F-984B-84E0-C7047813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68B77-FECE-5143-A00B-7340D5E65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12/9/20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A7352-59CB-2A41-A707-A1871EB9A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B9DC6-1788-0F45-818A-2BA735343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flix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hul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BC4F8-5229-7B46-8AA8-B7F38602F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GUI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8FA46-C483-3140-B7FA-F21672DC1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>
                    <a:lumMod val="50000"/>
                  </a:schemeClr>
                </a:solidFill>
              </a:rPr>
              <a:t>2016122006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</a:rPr>
              <a:t>이재영</a:t>
            </a:r>
            <a:endParaRPr kumimoji="1"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53665-0A09-4745-AA2C-BCB15A0C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71" y="2547024"/>
            <a:ext cx="4919856" cy="36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D1BCD263-9189-B14D-800F-F8B44249FA4D}"/>
              </a:ext>
            </a:extLst>
          </p:cNvPr>
          <p:cNvSpPr txBox="1">
            <a:spLocks/>
          </p:cNvSpPr>
          <p:nvPr/>
        </p:nvSpPr>
        <p:spPr>
          <a:xfrm>
            <a:off x="3473644" y="341631"/>
            <a:ext cx="5563891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/>
              <a:t>II</a:t>
            </a:r>
            <a:br>
              <a:rPr kumimoji="1" lang="en-US" altLang="ko-KR" sz="2000" dirty="0"/>
            </a:br>
            <a:r>
              <a:rPr kumimoji="1" lang="en-US" altLang="ko-KR" dirty="0"/>
              <a:t>SWOT</a:t>
            </a:r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80BD7EA-3C8B-E142-9009-CC7A8B307C9F}"/>
              </a:ext>
            </a:extLst>
          </p:cNvPr>
          <p:cNvSpPr txBox="1">
            <a:spLocks/>
          </p:cNvSpPr>
          <p:nvPr/>
        </p:nvSpPr>
        <p:spPr>
          <a:xfrm>
            <a:off x="267600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Strengths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CEFFCE1-C724-2248-9374-0885A8370B0F}"/>
              </a:ext>
            </a:extLst>
          </p:cNvPr>
          <p:cNvSpPr txBox="1">
            <a:spLocks/>
          </p:cNvSpPr>
          <p:nvPr/>
        </p:nvSpPr>
        <p:spPr>
          <a:xfrm>
            <a:off x="267600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편의성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광고 건너뛰기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재생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일시정지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되감기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넘기기</a:t>
            </a:r>
            <a:endParaRPr kumimoji="1" lang="en-US" altLang="ko-KR" sz="1200" dirty="0"/>
          </a:p>
          <a:p>
            <a:r>
              <a:rPr kumimoji="1" lang="en-US" altLang="ko-KR" sz="1200" dirty="0"/>
              <a:t>0.5</a:t>
            </a:r>
            <a:r>
              <a:rPr kumimoji="1" lang="ko-KR" altLang="en-US" sz="1200" dirty="0"/>
              <a:t>배</a:t>
            </a:r>
            <a:r>
              <a:rPr kumimoji="1" lang="en-US" altLang="ko-KR" sz="1200" dirty="0"/>
              <a:t>/1.5</a:t>
            </a:r>
            <a:r>
              <a:rPr kumimoji="1" lang="ko-KR" altLang="en-US" sz="1200" dirty="0"/>
              <a:t>배</a:t>
            </a:r>
            <a:r>
              <a:rPr kumimoji="1" lang="en-US" altLang="ko-KR" sz="1200" dirty="0"/>
              <a:t>/2</a:t>
            </a:r>
            <a:r>
              <a:rPr kumimoji="1" lang="ko-KR" altLang="en-US" sz="1200" dirty="0"/>
              <a:t>배속 기능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29429DD-8508-2545-802E-769FFC51031B}"/>
              </a:ext>
            </a:extLst>
          </p:cNvPr>
          <p:cNvSpPr txBox="1">
            <a:spLocks/>
          </p:cNvSpPr>
          <p:nvPr/>
        </p:nvSpPr>
        <p:spPr>
          <a:xfrm>
            <a:off x="267600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Opportunities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6212038-FC6A-8E4F-9F21-E503CC92ADE5}"/>
              </a:ext>
            </a:extLst>
          </p:cNvPr>
          <p:cNvSpPr txBox="1">
            <a:spLocks/>
          </p:cNvSpPr>
          <p:nvPr/>
        </p:nvSpPr>
        <p:spPr>
          <a:xfrm>
            <a:off x="267600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여러 종류의 기기에서</a:t>
            </a:r>
            <a:endParaRPr kumimoji="1" lang="en-US" altLang="ko-KR" sz="1200" dirty="0"/>
          </a:p>
          <a:p>
            <a:r>
              <a:rPr kumimoji="1" lang="ko-KR" altLang="en-US" sz="1200" dirty="0"/>
              <a:t>미디어를 확인할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집이 아닌 다른 환경에서</a:t>
            </a:r>
            <a:endParaRPr kumimoji="1" lang="en-US" altLang="ko-KR" sz="1200" dirty="0"/>
          </a:p>
          <a:p>
            <a:r>
              <a:rPr kumimoji="1" lang="ko-KR" altLang="en-US" sz="1200" dirty="0"/>
              <a:t>쉽게 접근 </a:t>
            </a:r>
            <a:endParaRPr kumimoji="1" lang="ko-Kore-KR" altLang="en-US" sz="12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CBAF838-05E1-B449-B728-E8FEB75691A8}"/>
              </a:ext>
            </a:extLst>
          </p:cNvPr>
          <p:cNvSpPr txBox="1">
            <a:spLocks/>
          </p:cNvSpPr>
          <p:nvPr/>
        </p:nvSpPr>
        <p:spPr>
          <a:xfrm>
            <a:off x="625559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Weaknesses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105C0DE-3BF2-8D40-B6AE-7D8E4F1EF1A4}"/>
              </a:ext>
            </a:extLst>
          </p:cNvPr>
          <p:cNvSpPr txBox="1">
            <a:spLocks/>
          </p:cNvSpPr>
          <p:nvPr/>
        </p:nvSpPr>
        <p:spPr>
          <a:xfrm>
            <a:off x="625559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연령 파악이 어려움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실시간으로 관객 간 소통 불가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청소년이 불건전 영상에 접근할</a:t>
            </a:r>
            <a:endParaRPr kumimoji="1" lang="en-US" altLang="ko-KR" sz="1200" dirty="0"/>
          </a:p>
          <a:p>
            <a:r>
              <a:rPr kumimoji="1" lang="ko-KR" altLang="en-US" sz="1200" dirty="0"/>
              <a:t>가능성이 있음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023DC3-0DE6-7746-BA6F-AD30ABE35AB3}"/>
              </a:ext>
            </a:extLst>
          </p:cNvPr>
          <p:cNvSpPr txBox="1">
            <a:spLocks/>
          </p:cNvSpPr>
          <p:nvPr/>
        </p:nvSpPr>
        <p:spPr>
          <a:xfrm>
            <a:off x="625559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Threats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6E9164D-B131-A644-A17E-F439381E2127}"/>
              </a:ext>
            </a:extLst>
          </p:cNvPr>
          <p:cNvSpPr txBox="1">
            <a:spLocks/>
          </p:cNvSpPr>
          <p:nvPr/>
        </p:nvSpPr>
        <p:spPr>
          <a:xfrm>
            <a:off x="625559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바이러스에 취약하다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바이러스에 걸린 경우 원하지않는</a:t>
            </a:r>
            <a:endParaRPr kumimoji="1" lang="en-US" altLang="ko-KR" sz="1200" dirty="0"/>
          </a:p>
          <a:p>
            <a:r>
              <a:rPr kumimoji="1" lang="ko-KR" altLang="en-US" sz="1200" dirty="0"/>
              <a:t>미디어가 보여질 수 있다</a:t>
            </a:r>
            <a:r>
              <a:rPr kumimoji="1" lang="en-US" altLang="ko-KR" sz="1200" dirty="0"/>
              <a:t>.</a:t>
            </a:r>
          </a:p>
          <a:p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11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21" y="1028441"/>
            <a:ext cx="4320424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Expected Result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934432" y="3659735"/>
            <a:ext cx="43204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시간적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공간적 제약을 받지 않음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기기에 상관없이 최적의 서비스를 제공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75AF248-5129-5545-9429-B1AED675F142}"/>
              </a:ext>
            </a:extLst>
          </p:cNvPr>
          <p:cNvSpPr txBox="1">
            <a:spLocks/>
          </p:cNvSpPr>
          <p:nvPr/>
        </p:nvSpPr>
        <p:spPr>
          <a:xfrm>
            <a:off x="6901091" y="1028440"/>
            <a:ext cx="4392556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C9D46-A53E-3F4F-88D7-C38EF7E9BBBD}"/>
              </a:ext>
            </a:extLst>
          </p:cNvPr>
          <p:cNvSpPr txBox="1"/>
          <p:nvPr/>
        </p:nvSpPr>
        <p:spPr>
          <a:xfrm>
            <a:off x="6901091" y="3659735"/>
            <a:ext cx="43925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정기권을 통한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영화 기념품 판매를 통한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무료 영화는 광고 배너를 통해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502C350-3E15-1B4E-8CFC-1C64FEDEF826}"/>
              </a:ext>
            </a:extLst>
          </p:cNvPr>
          <p:cNvCxnSpPr>
            <a:cxnSpLocks/>
          </p:cNvCxnSpPr>
          <p:nvPr/>
        </p:nvCxnSpPr>
        <p:spPr>
          <a:xfrm>
            <a:off x="6096000" y="3146612"/>
            <a:ext cx="0" cy="24483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9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151931" y="3670604"/>
            <a:ext cx="5888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거동이 불편한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극장이 없는 지역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국가 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여러 제약이 걸려있는 문화생활을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모두가 공평하게 즐길 수 있도록 하는 것이 목표이다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28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0AEB0C2-901A-784C-A021-0D9424AFDF59}"/>
              </a:ext>
            </a:extLst>
          </p:cNvPr>
          <p:cNvSpPr txBox="1">
            <a:spLocks/>
          </p:cNvSpPr>
          <p:nvPr/>
        </p:nvSpPr>
        <p:spPr>
          <a:xfrm>
            <a:off x="2542622" y="3672724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Main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Target</a:t>
            </a:r>
          </a:p>
        </p:txBody>
      </p:sp>
      <p:sp>
        <p:nvSpPr>
          <p:cNvPr id="25" name="L 도형 24">
            <a:extLst>
              <a:ext uri="{FF2B5EF4-FFF2-40B4-BE49-F238E27FC236}">
                <a16:creationId xmlns:a16="http://schemas.microsoft.com/office/drawing/2014/main" id="{4267568B-4ED0-ED4E-B188-4B00AE7FACE3}"/>
              </a:ext>
            </a:extLst>
          </p:cNvPr>
          <p:cNvSpPr/>
          <p:nvPr/>
        </p:nvSpPr>
        <p:spPr>
          <a:xfrm rot="13500000">
            <a:off x="4420868" y="4192242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5DEC3C2-66C1-7A40-99D0-EF878FAE85F5}"/>
              </a:ext>
            </a:extLst>
          </p:cNvPr>
          <p:cNvSpPr txBox="1">
            <a:spLocks/>
          </p:cNvSpPr>
          <p:nvPr/>
        </p:nvSpPr>
        <p:spPr>
          <a:xfrm>
            <a:off x="5270274" y="368784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Sub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Target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29EB09DF-A733-1B41-BEEF-D1DF99D22790}"/>
              </a:ext>
            </a:extLst>
          </p:cNvPr>
          <p:cNvSpPr/>
          <p:nvPr/>
        </p:nvSpPr>
        <p:spPr>
          <a:xfrm rot="13500000">
            <a:off x="7025115" y="4192242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894DC-B071-7943-8FC9-8D9318CA835C}"/>
              </a:ext>
            </a:extLst>
          </p:cNvPr>
          <p:cNvSpPr txBox="1">
            <a:spLocks/>
          </p:cNvSpPr>
          <p:nvPr/>
        </p:nvSpPr>
        <p:spPr>
          <a:xfrm>
            <a:off x="7870775" y="3672723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Persona</a:t>
            </a:r>
          </a:p>
        </p:txBody>
      </p:sp>
    </p:spTree>
    <p:extLst>
      <p:ext uri="{BB962C8B-B14F-4D97-AF65-F5344CB8AC3E}">
        <p14:creationId xmlns:p14="http://schemas.microsoft.com/office/powerpoint/2010/main" val="158494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Target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475736" y="3429000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문화생활을 즐기고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즐기고자 하는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69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 Target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539059" y="3379421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지루한 여가시간을 보내고 있는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지루한 일상에 활력을 찾고 싶은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72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0" y="135015"/>
            <a:ext cx="5040000" cy="72622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 (1/2)</a:t>
            </a:r>
            <a:endParaRPr kumimoji="1" lang="ko-Kore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제목 1">
            <a:extLst>
              <a:ext uri="{FF2B5EF4-FFF2-40B4-BE49-F238E27FC236}">
                <a16:creationId xmlns:a16="http://schemas.microsoft.com/office/drawing/2014/main" id="{F23D0D36-FEED-C64E-9394-C921EE71E93D}"/>
              </a:ext>
            </a:extLst>
          </p:cNvPr>
          <p:cNvSpPr txBox="1">
            <a:spLocks/>
          </p:cNvSpPr>
          <p:nvPr/>
        </p:nvSpPr>
        <p:spPr>
          <a:xfrm>
            <a:off x="565016" y="3341704"/>
            <a:ext cx="1145937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586735E8-9DE2-EE4B-A7C0-543A8F29BB2D}"/>
              </a:ext>
            </a:extLst>
          </p:cNvPr>
          <p:cNvSpPr txBox="1">
            <a:spLocks/>
          </p:cNvSpPr>
          <p:nvPr/>
        </p:nvSpPr>
        <p:spPr>
          <a:xfrm>
            <a:off x="7711732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불만사항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4ED58F8D-D3AA-5842-B885-33B08E66EF15}"/>
              </a:ext>
            </a:extLst>
          </p:cNvPr>
          <p:cNvSpPr txBox="1">
            <a:spLocks/>
          </p:cNvSpPr>
          <p:nvPr/>
        </p:nvSpPr>
        <p:spPr>
          <a:xfrm>
            <a:off x="7711732" y="1634398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고양이들도 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집과의 거리가 멀어 극장에 가는 것이 어렵다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극장에 수년간 가지 못해 보지 못한 쌓인 영화들이 많아졌다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FD4D7144-6D99-1148-A67B-086A75D107F7}"/>
              </a:ext>
            </a:extLst>
          </p:cNvPr>
          <p:cNvSpPr txBox="1">
            <a:spLocks/>
          </p:cNvSpPr>
          <p:nvPr/>
        </p:nvSpPr>
        <p:spPr>
          <a:xfrm>
            <a:off x="3575999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스타일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F880301E-EDA6-5743-9060-6A9FEE689089}"/>
              </a:ext>
            </a:extLst>
          </p:cNvPr>
          <p:cNvSpPr txBox="1">
            <a:spLocks/>
          </p:cNvSpPr>
          <p:nvPr/>
        </p:nvSpPr>
        <p:spPr>
          <a:xfrm>
            <a:off x="3575999" y="1634397"/>
            <a:ext cx="3420000" cy="19238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Laura</a:t>
            </a:r>
            <a:r>
              <a:rPr kumimoji="1" lang="ko-KR" altLang="en-US" sz="1200" dirty="0"/>
              <a:t>는 시애틀의 작은 회사에서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근무하고 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집과 회사 간에 거리가 매우 멀어 지하철을 타고 출근하려면 일찍 일어나야 한다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 </a:t>
            </a:r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고양이를 세 마리 키우는데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반려동물을 관리해 줘야 해서 외출이 힘들다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34EC3B8E-816A-0C4C-85F1-D57E9FF8933A}"/>
              </a:ext>
            </a:extLst>
          </p:cNvPr>
          <p:cNvSpPr txBox="1">
            <a:spLocks/>
          </p:cNvSpPr>
          <p:nvPr/>
        </p:nvSpPr>
        <p:spPr>
          <a:xfrm>
            <a:off x="3575999" y="3923910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639B3271-1558-5348-8559-E0E895D3E0CF}"/>
              </a:ext>
            </a:extLst>
          </p:cNvPr>
          <p:cNvSpPr txBox="1">
            <a:spLocks/>
          </p:cNvSpPr>
          <p:nvPr/>
        </p:nvSpPr>
        <p:spPr>
          <a:xfrm>
            <a:off x="3575999" y="4374017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고양이들과 함께 영화를 관람하고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출퇴근 시간의 긴 여유시간을 채우고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싶다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377A0002-0FF5-7447-B2E5-624135A0561D}"/>
              </a:ext>
            </a:extLst>
          </p:cNvPr>
          <p:cNvSpPr txBox="1">
            <a:spLocks/>
          </p:cNvSpPr>
          <p:nvPr/>
        </p:nvSpPr>
        <p:spPr>
          <a:xfrm>
            <a:off x="7711732" y="3473803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전자기기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4ED7992C-ED86-004A-96CA-31E16D6CDB3A}"/>
              </a:ext>
            </a:extLst>
          </p:cNvPr>
          <p:cNvSpPr txBox="1">
            <a:spLocks/>
          </p:cNvSpPr>
          <p:nvPr/>
        </p:nvSpPr>
        <p:spPr>
          <a:xfrm>
            <a:off x="7711732" y="3923910"/>
            <a:ext cx="3420000" cy="18901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iPhone </a:t>
            </a:r>
            <a:r>
              <a:rPr kumimoji="1" lang="en-US" altLang="ko-KR" sz="1200" dirty="0" err="1"/>
              <a:t>Xs</a:t>
            </a:r>
            <a:endParaRPr kumimoji="1" lang="en-US" altLang="ko-KR" sz="1200" dirty="0"/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iPad Pro 5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MacBook Pro 16”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Apple Watch Series 5</a:t>
            </a:r>
          </a:p>
        </p:txBody>
      </p:sp>
      <p:sp>
        <p:nvSpPr>
          <p:cNvPr id="119" name="제목 1">
            <a:extLst>
              <a:ext uri="{FF2B5EF4-FFF2-40B4-BE49-F238E27FC236}">
                <a16:creationId xmlns:a16="http://schemas.microsoft.com/office/drawing/2014/main" id="{19694E91-25B0-B34F-A682-B742C261E0F2}"/>
              </a:ext>
            </a:extLst>
          </p:cNvPr>
          <p:cNvSpPr txBox="1">
            <a:spLocks/>
          </p:cNvSpPr>
          <p:nvPr/>
        </p:nvSpPr>
        <p:spPr>
          <a:xfrm>
            <a:off x="1786943" y="3341704"/>
            <a:ext cx="1418068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32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Manager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Seattle, 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7BBFC-D47D-704A-A640-7D6557DA57B6}"/>
              </a:ext>
            </a:extLst>
          </p:cNvPr>
          <p:cNvSpPr txBox="1"/>
          <p:nvPr/>
        </p:nvSpPr>
        <p:spPr>
          <a:xfrm>
            <a:off x="565017" y="480234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Internet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2A6DA-079A-5D43-8ABC-D0D4EA527777}"/>
              </a:ext>
            </a:extLst>
          </p:cNvPr>
          <p:cNvSpPr txBox="1"/>
          <p:nvPr/>
        </p:nvSpPr>
        <p:spPr>
          <a:xfrm>
            <a:off x="669215" y="512203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654FA9A-9D0F-0D4C-8977-E2933F6B06A3}"/>
              </a:ext>
            </a:extLst>
          </p:cNvPr>
          <p:cNvCxnSpPr>
            <a:cxnSpLocks/>
          </p:cNvCxnSpPr>
          <p:nvPr/>
        </p:nvCxnSpPr>
        <p:spPr>
          <a:xfrm>
            <a:off x="861259" y="509356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C1E497C-DE83-6146-9992-DB04C47F40DF}"/>
              </a:ext>
            </a:extLst>
          </p:cNvPr>
          <p:cNvSpPr/>
          <p:nvPr/>
        </p:nvSpPr>
        <p:spPr>
          <a:xfrm>
            <a:off x="785269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96FF27-C708-C04A-BE4B-9A18A980EF90}"/>
              </a:ext>
            </a:extLst>
          </p:cNvPr>
          <p:cNvSpPr/>
          <p:nvPr/>
        </p:nvSpPr>
        <p:spPr>
          <a:xfrm>
            <a:off x="2636636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3C1-3243-3041-B361-686A98628F23}"/>
              </a:ext>
            </a:extLst>
          </p:cNvPr>
          <p:cNvSpPr/>
          <p:nvPr/>
        </p:nvSpPr>
        <p:spPr>
          <a:xfrm>
            <a:off x="1710953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6D31FE-B76C-FB46-B384-8064A0C3E8BD}"/>
              </a:ext>
            </a:extLst>
          </p:cNvPr>
          <p:cNvSpPr/>
          <p:nvPr/>
        </p:nvSpPr>
        <p:spPr>
          <a:xfrm>
            <a:off x="2173795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4DD6C8-45E8-7846-986A-3703B1F95C33}"/>
              </a:ext>
            </a:extLst>
          </p:cNvPr>
          <p:cNvSpPr/>
          <p:nvPr/>
        </p:nvSpPr>
        <p:spPr>
          <a:xfrm>
            <a:off x="1248111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02EB84D-119F-1D47-9924-9371929D8927}"/>
              </a:ext>
            </a:extLst>
          </p:cNvPr>
          <p:cNvCxnSpPr>
            <a:cxnSpLocks/>
          </p:cNvCxnSpPr>
          <p:nvPr/>
        </p:nvCxnSpPr>
        <p:spPr>
          <a:xfrm>
            <a:off x="861259" y="5090065"/>
            <a:ext cx="17753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484FA5C-B238-6E40-882A-31C5877CAA6E}"/>
              </a:ext>
            </a:extLst>
          </p:cNvPr>
          <p:cNvSpPr/>
          <p:nvPr/>
        </p:nvSpPr>
        <p:spPr>
          <a:xfrm>
            <a:off x="785269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573DAD-66D9-F64D-9A65-C447239044D6}"/>
              </a:ext>
            </a:extLst>
          </p:cNvPr>
          <p:cNvSpPr/>
          <p:nvPr/>
        </p:nvSpPr>
        <p:spPr>
          <a:xfrm>
            <a:off x="2636636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EB5F466-5E94-E548-AD70-A1BFDE8BFE60}"/>
              </a:ext>
            </a:extLst>
          </p:cNvPr>
          <p:cNvSpPr/>
          <p:nvPr/>
        </p:nvSpPr>
        <p:spPr>
          <a:xfrm>
            <a:off x="1710953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E64ABA-A366-B046-A3C9-142EAB3B2F71}"/>
              </a:ext>
            </a:extLst>
          </p:cNvPr>
          <p:cNvSpPr/>
          <p:nvPr/>
        </p:nvSpPr>
        <p:spPr>
          <a:xfrm>
            <a:off x="2173795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F17B51-D160-BE45-879E-EE19B3DE1DA5}"/>
              </a:ext>
            </a:extLst>
          </p:cNvPr>
          <p:cNvSpPr/>
          <p:nvPr/>
        </p:nvSpPr>
        <p:spPr>
          <a:xfrm>
            <a:off x="1248111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4D6A51-C332-B040-97F2-C0CE4C9B401F}"/>
              </a:ext>
            </a:extLst>
          </p:cNvPr>
          <p:cNvSpPr txBox="1"/>
          <p:nvPr/>
        </p:nvSpPr>
        <p:spPr>
          <a:xfrm>
            <a:off x="2495736" y="512456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410DCC7-0F60-F440-8FF9-60CDF9F4B4CC}"/>
              </a:ext>
            </a:extLst>
          </p:cNvPr>
          <p:cNvSpPr txBox="1"/>
          <p:nvPr/>
        </p:nvSpPr>
        <p:spPr>
          <a:xfrm>
            <a:off x="558474" y="5356908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Software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271E7D-2380-B745-A10E-86BA99F53E51}"/>
              </a:ext>
            </a:extLst>
          </p:cNvPr>
          <p:cNvSpPr txBox="1"/>
          <p:nvPr/>
        </p:nvSpPr>
        <p:spPr>
          <a:xfrm>
            <a:off x="662672" y="567659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588A5B59-0689-3840-953F-5A63F77E1291}"/>
              </a:ext>
            </a:extLst>
          </p:cNvPr>
          <p:cNvCxnSpPr>
            <a:cxnSpLocks/>
          </p:cNvCxnSpPr>
          <p:nvPr/>
        </p:nvCxnSpPr>
        <p:spPr>
          <a:xfrm>
            <a:off x="854716" y="564812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396A8504-9520-9948-B8A4-D77324F2F083}"/>
              </a:ext>
            </a:extLst>
          </p:cNvPr>
          <p:cNvSpPr/>
          <p:nvPr/>
        </p:nvSpPr>
        <p:spPr>
          <a:xfrm>
            <a:off x="778726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5A5678-0EF0-394F-86CF-459210201872}"/>
              </a:ext>
            </a:extLst>
          </p:cNvPr>
          <p:cNvSpPr/>
          <p:nvPr/>
        </p:nvSpPr>
        <p:spPr>
          <a:xfrm>
            <a:off x="2630093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1F305D2-2D63-4947-96C1-7D697338C0D4}"/>
              </a:ext>
            </a:extLst>
          </p:cNvPr>
          <p:cNvSpPr/>
          <p:nvPr/>
        </p:nvSpPr>
        <p:spPr>
          <a:xfrm>
            <a:off x="1704410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CFF2920-672F-1C4B-9CCC-EA1370275206}"/>
              </a:ext>
            </a:extLst>
          </p:cNvPr>
          <p:cNvSpPr/>
          <p:nvPr/>
        </p:nvSpPr>
        <p:spPr>
          <a:xfrm>
            <a:off x="2167252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9D94453-5A26-F24A-B47E-ABCB10D9EA44}"/>
              </a:ext>
            </a:extLst>
          </p:cNvPr>
          <p:cNvSpPr/>
          <p:nvPr/>
        </p:nvSpPr>
        <p:spPr>
          <a:xfrm>
            <a:off x="1241568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37297A0C-A93D-6F4A-B043-9E3B93498267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854716" y="5644625"/>
            <a:ext cx="13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0748E55C-7E68-DF41-B8B4-87BB7A7E5498}"/>
              </a:ext>
            </a:extLst>
          </p:cNvPr>
          <p:cNvSpPr/>
          <p:nvPr/>
        </p:nvSpPr>
        <p:spPr>
          <a:xfrm>
            <a:off x="778726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05916D0A-8138-BF47-93CF-91FA1089096B}"/>
              </a:ext>
            </a:extLst>
          </p:cNvPr>
          <p:cNvSpPr/>
          <p:nvPr/>
        </p:nvSpPr>
        <p:spPr>
          <a:xfrm>
            <a:off x="1704410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8C266A2-1B02-AD49-AEF8-5BBDF335E591}"/>
              </a:ext>
            </a:extLst>
          </p:cNvPr>
          <p:cNvSpPr/>
          <p:nvPr/>
        </p:nvSpPr>
        <p:spPr>
          <a:xfrm>
            <a:off x="2167252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36CA947-1C9E-DD49-A31D-75758F374724}"/>
              </a:ext>
            </a:extLst>
          </p:cNvPr>
          <p:cNvSpPr/>
          <p:nvPr/>
        </p:nvSpPr>
        <p:spPr>
          <a:xfrm>
            <a:off x="1241568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8E8A95-243C-5344-B57B-E2B69A39D61E}"/>
              </a:ext>
            </a:extLst>
          </p:cNvPr>
          <p:cNvSpPr txBox="1"/>
          <p:nvPr/>
        </p:nvSpPr>
        <p:spPr>
          <a:xfrm>
            <a:off x="2489193" y="567912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7F96A2C-43E7-9C4D-8409-ACD25141BE45}"/>
              </a:ext>
            </a:extLst>
          </p:cNvPr>
          <p:cNvGrpSpPr/>
          <p:nvPr/>
        </p:nvGrpSpPr>
        <p:grpSpPr>
          <a:xfrm>
            <a:off x="558474" y="5911468"/>
            <a:ext cx="2288509" cy="506878"/>
            <a:chOff x="565017" y="4665449"/>
            <a:chExt cx="2288509" cy="50687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4C3A6C-84C3-7643-A35D-A8B81DF7E1F1}"/>
                </a:ext>
              </a:extLst>
            </p:cNvPr>
            <p:cNvSpPr txBox="1"/>
            <p:nvPr/>
          </p:nvSpPr>
          <p:spPr>
            <a:xfrm>
              <a:off x="565017" y="4665449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Mobile Apps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27FAD9F-07BB-AE4F-B57F-6977627BAF0F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6B157B3B-C5A7-AC41-B3CE-AAA55CAD7565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29261A81-34C4-3140-A1B3-8D0E6FFC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7E2B98E2-A041-B249-A207-CE2660EA5D1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691327-C953-B74D-B485-B4021B04D467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9727749-1032-A64A-BD2B-F936084C172F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3BE60A88-2500-6B47-ABF4-6CA45E27BA54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4759D612-F69D-464C-80B0-DCB880B2749A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36A181C-797F-D54D-A370-43B9A1CC9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07692"/>
                <a:ext cx="17753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CC2ECDC4-A303-4A4E-A4A8-0C03336CC662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8465B49-89C2-A74E-9D1E-025A164E9615}"/>
                  </a:ext>
                </a:extLst>
              </p:cNvPr>
              <p:cNvSpPr/>
              <p:nvPr/>
            </p:nvSpPr>
            <p:spPr>
              <a:xfrm>
                <a:off x="2830286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9256873E-2056-6044-8655-74D8B7438563}"/>
                  </a:ext>
                </a:extLst>
              </p:cNvPr>
              <p:cNvSpPr/>
              <p:nvPr/>
            </p:nvSpPr>
            <p:spPr>
              <a:xfrm>
                <a:off x="1904603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3CBCB3D-4766-7447-9A21-5760CB81B2D7}"/>
                  </a:ext>
                </a:extLst>
              </p:cNvPr>
              <p:cNvSpPr/>
              <p:nvPr/>
            </p:nvSpPr>
            <p:spPr>
              <a:xfrm>
                <a:off x="2367445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B3F01D2-E5C7-5A45-A5C6-42D9CC5CDA75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8D1E38-EA2D-E44C-93EC-365803B4B2A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216AC8A-4016-CE47-8A61-4A29502EF54E}"/>
              </a:ext>
            </a:extLst>
          </p:cNvPr>
          <p:cNvSpPr/>
          <p:nvPr/>
        </p:nvSpPr>
        <p:spPr>
          <a:xfrm>
            <a:off x="1307160" y="2862478"/>
            <a:ext cx="883576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Laura</a:t>
            </a:r>
            <a:endParaRPr kumimoji="1"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8CE5EB-5F86-9348-BC8C-F2761126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444947"/>
            <a:ext cx="2037196" cy="25200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B99B8924-07E2-064C-A31B-66C28E2EF504}"/>
              </a:ext>
            </a:extLst>
          </p:cNvPr>
          <p:cNvSpPr txBox="1"/>
          <p:nvPr/>
        </p:nvSpPr>
        <p:spPr>
          <a:xfrm>
            <a:off x="558474" y="4460622"/>
            <a:ext cx="1678226" cy="297834"/>
          </a:xfrm>
          <a:prstGeom prst="rect">
            <a:avLst/>
          </a:prstGeom>
          <a:noFill/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4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TECH KNOWLEDGE</a:t>
            </a:r>
            <a:endParaRPr kumimoji="1" lang="ko-Kore-KR" altLang="en-US" sz="1400" b="1" dirty="0" err="1"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2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0" y="135015"/>
            <a:ext cx="5040000" cy="72622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 (2/2)</a:t>
            </a:r>
            <a:endParaRPr kumimoji="1" lang="ko-Kore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제목 1">
            <a:extLst>
              <a:ext uri="{FF2B5EF4-FFF2-40B4-BE49-F238E27FC236}">
                <a16:creationId xmlns:a16="http://schemas.microsoft.com/office/drawing/2014/main" id="{F23D0D36-FEED-C64E-9394-C921EE71E93D}"/>
              </a:ext>
            </a:extLst>
          </p:cNvPr>
          <p:cNvSpPr txBox="1">
            <a:spLocks/>
          </p:cNvSpPr>
          <p:nvPr/>
        </p:nvSpPr>
        <p:spPr>
          <a:xfrm>
            <a:off x="565016" y="3341704"/>
            <a:ext cx="1145937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586735E8-9DE2-EE4B-A7C0-543A8F29BB2D}"/>
              </a:ext>
            </a:extLst>
          </p:cNvPr>
          <p:cNvSpPr txBox="1">
            <a:spLocks/>
          </p:cNvSpPr>
          <p:nvPr/>
        </p:nvSpPr>
        <p:spPr>
          <a:xfrm>
            <a:off x="7711732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불만사항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4ED58F8D-D3AA-5842-B885-33B08E66EF15}"/>
              </a:ext>
            </a:extLst>
          </p:cNvPr>
          <p:cNvSpPr txBox="1">
            <a:spLocks/>
          </p:cNvSpPr>
          <p:nvPr/>
        </p:nvSpPr>
        <p:spPr>
          <a:xfrm>
            <a:off x="7711732" y="1634398"/>
            <a:ext cx="3420000" cy="21623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일하는 집에 와이파이가 없는 경우가 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관심 있는 장르가 너무 많아서 원하는 콘텐츠를 찾는 데 오랜 시간이 걸린다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좋아하는 영상들을 소장하고 싶은데 방법이 어렵다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FD4D7144-6D99-1148-A67B-086A75D107F7}"/>
              </a:ext>
            </a:extLst>
          </p:cNvPr>
          <p:cNvSpPr txBox="1">
            <a:spLocks/>
          </p:cNvSpPr>
          <p:nvPr/>
        </p:nvSpPr>
        <p:spPr>
          <a:xfrm>
            <a:off x="3575999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스타일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F880301E-EDA6-5743-9060-6A9FEE689089}"/>
              </a:ext>
            </a:extLst>
          </p:cNvPr>
          <p:cNvSpPr txBox="1">
            <a:spLocks/>
          </p:cNvSpPr>
          <p:nvPr/>
        </p:nvSpPr>
        <p:spPr>
          <a:xfrm>
            <a:off x="3575999" y="1634397"/>
            <a:ext cx="3420000" cy="194368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올해 </a:t>
            </a:r>
            <a:r>
              <a:rPr kumimoji="1" lang="en-US" altLang="ko-KR" sz="1200" dirty="0"/>
              <a:t>48</a:t>
            </a:r>
            <a:r>
              <a:rPr kumimoji="1" lang="ko-KR" altLang="en-US" sz="1200" dirty="0"/>
              <a:t>세의 싱글인 </a:t>
            </a:r>
            <a:r>
              <a:rPr kumimoji="1" lang="en-US" altLang="ko-KR" sz="1200" dirty="0"/>
              <a:t>Serena</a:t>
            </a:r>
            <a:r>
              <a:rPr kumimoji="1" lang="ko-KR" altLang="en-US" sz="1200" dirty="0"/>
              <a:t> 씨는 </a:t>
            </a:r>
            <a:r>
              <a:rPr kumimoji="1" lang="en-US" altLang="ko-KR" sz="1200" dirty="0"/>
              <a:t>Housekeeper</a:t>
            </a:r>
            <a:r>
              <a:rPr kumimoji="1" lang="ko-KR" altLang="en-US" sz="1200" dirty="0"/>
              <a:t> 일을 하신지 </a:t>
            </a:r>
            <a:r>
              <a:rPr kumimoji="1" lang="en-US" altLang="ko-KR" sz="1200" dirty="0"/>
              <a:t>15</a:t>
            </a:r>
            <a:r>
              <a:rPr kumimoji="1" lang="ko-KR" altLang="en-US" sz="1200" dirty="0"/>
              <a:t>년이 넘었다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종종 여유시간이 생길 때는 각종 영상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웹툰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커뮤니티를 탐방하는 것을 좋아한다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퇴근하고 집에 돌아와 소파에 누워 영화를 즐기는 것이 </a:t>
            </a:r>
            <a:r>
              <a:rPr kumimoji="1" lang="en-US" altLang="ko-KR" sz="1200" dirty="0"/>
              <a:t>Serena</a:t>
            </a:r>
            <a:r>
              <a:rPr kumimoji="1" lang="ko-KR" altLang="en-US" sz="1200" dirty="0"/>
              <a:t> 씨의 유일한 낙이다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34EC3B8E-816A-0C4C-85F1-D57E9FF8933A}"/>
              </a:ext>
            </a:extLst>
          </p:cNvPr>
          <p:cNvSpPr txBox="1">
            <a:spLocks/>
          </p:cNvSpPr>
          <p:nvPr/>
        </p:nvSpPr>
        <p:spPr>
          <a:xfrm>
            <a:off x="3575999" y="3923910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639B3271-1558-5348-8559-E0E895D3E0CF}"/>
              </a:ext>
            </a:extLst>
          </p:cNvPr>
          <p:cNvSpPr txBox="1">
            <a:spLocks/>
          </p:cNvSpPr>
          <p:nvPr/>
        </p:nvSpPr>
        <p:spPr>
          <a:xfrm>
            <a:off x="3575999" y="4374017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와이파이가 터지지 않더라도 영화를 보고싶다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나의 관심 장르에 맞춰 원하는 콘텐츠만 보고싶다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인상 깊게 본 영화들을 소장하고 싶다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377A0002-0FF5-7447-B2E5-624135A0561D}"/>
              </a:ext>
            </a:extLst>
          </p:cNvPr>
          <p:cNvSpPr txBox="1">
            <a:spLocks/>
          </p:cNvSpPr>
          <p:nvPr/>
        </p:nvSpPr>
        <p:spPr>
          <a:xfrm>
            <a:off x="7711732" y="4148963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전자기기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4ED7992C-ED86-004A-96CA-31E16D6CDB3A}"/>
              </a:ext>
            </a:extLst>
          </p:cNvPr>
          <p:cNvSpPr txBox="1">
            <a:spLocks/>
          </p:cNvSpPr>
          <p:nvPr/>
        </p:nvSpPr>
        <p:spPr>
          <a:xfrm>
            <a:off x="7711732" y="4599071"/>
            <a:ext cx="3420000" cy="12149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iPhone 11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iPad Air 4</a:t>
            </a:r>
          </a:p>
        </p:txBody>
      </p:sp>
      <p:sp>
        <p:nvSpPr>
          <p:cNvPr id="119" name="제목 1">
            <a:extLst>
              <a:ext uri="{FF2B5EF4-FFF2-40B4-BE49-F238E27FC236}">
                <a16:creationId xmlns:a16="http://schemas.microsoft.com/office/drawing/2014/main" id="{19694E91-25B0-B34F-A682-B742C261E0F2}"/>
              </a:ext>
            </a:extLst>
          </p:cNvPr>
          <p:cNvSpPr txBox="1">
            <a:spLocks/>
          </p:cNvSpPr>
          <p:nvPr/>
        </p:nvSpPr>
        <p:spPr>
          <a:xfrm>
            <a:off x="1786943" y="3341704"/>
            <a:ext cx="1418068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48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Housekeeper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 Angeles, 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7BBFC-D47D-704A-A640-7D6557DA57B6}"/>
              </a:ext>
            </a:extLst>
          </p:cNvPr>
          <p:cNvSpPr txBox="1"/>
          <p:nvPr/>
        </p:nvSpPr>
        <p:spPr>
          <a:xfrm>
            <a:off x="565017" y="480234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Internet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2A6DA-079A-5D43-8ABC-D0D4EA527777}"/>
              </a:ext>
            </a:extLst>
          </p:cNvPr>
          <p:cNvSpPr txBox="1"/>
          <p:nvPr/>
        </p:nvSpPr>
        <p:spPr>
          <a:xfrm>
            <a:off x="669215" y="512203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654FA9A-9D0F-0D4C-8977-E2933F6B06A3}"/>
              </a:ext>
            </a:extLst>
          </p:cNvPr>
          <p:cNvCxnSpPr>
            <a:cxnSpLocks/>
          </p:cNvCxnSpPr>
          <p:nvPr/>
        </p:nvCxnSpPr>
        <p:spPr>
          <a:xfrm>
            <a:off x="861259" y="509356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C1E497C-DE83-6146-9992-DB04C47F40DF}"/>
              </a:ext>
            </a:extLst>
          </p:cNvPr>
          <p:cNvSpPr/>
          <p:nvPr/>
        </p:nvSpPr>
        <p:spPr>
          <a:xfrm>
            <a:off x="785269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96FF27-C708-C04A-BE4B-9A18A980EF90}"/>
              </a:ext>
            </a:extLst>
          </p:cNvPr>
          <p:cNvSpPr/>
          <p:nvPr/>
        </p:nvSpPr>
        <p:spPr>
          <a:xfrm>
            <a:off x="2636636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3C1-3243-3041-B361-686A98628F23}"/>
              </a:ext>
            </a:extLst>
          </p:cNvPr>
          <p:cNvSpPr/>
          <p:nvPr/>
        </p:nvSpPr>
        <p:spPr>
          <a:xfrm>
            <a:off x="1710953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6D31FE-B76C-FB46-B384-8064A0C3E8BD}"/>
              </a:ext>
            </a:extLst>
          </p:cNvPr>
          <p:cNvSpPr/>
          <p:nvPr/>
        </p:nvSpPr>
        <p:spPr>
          <a:xfrm>
            <a:off x="2173795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4DD6C8-45E8-7846-986A-3703B1F95C33}"/>
              </a:ext>
            </a:extLst>
          </p:cNvPr>
          <p:cNvSpPr/>
          <p:nvPr/>
        </p:nvSpPr>
        <p:spPr>
          <a:xfrm>
            <a:off x="1248111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02EB84D-119F-1D47-9924-9371929D8927}"/>
              </a:ext>
            </a:extLst>
          </p:cNvPr>
          <p:cNvCxnSpPr>
            <a:cxnSpLocks/>
            <a:endCxn id="24" idx="6"/>
          </p:cNvCxnSpPr>
          <p:nvPr/>
        </p:nvCxnSpPr>
        <p:spPr>
          <a:xfrm>
            <a:off x="861259" y="5090065"/>
            <a:ext cx="86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484FA5C-B238-6E40-882A-31C5877CAA6E}"/>
              </a:ext>
            </a:extLst>
          </p:cNvPr>
          <p:cNvSpPr/>
          <p:nvPr/>
        </p:nvSpPr>
        <p:spPr>
          <a:xfrm>
            <a:off x="785269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EB5F466-5E94-E548-AD70-A1BFDE8BFE60}"/>
              </a:ext>
            </a:extLst>
          </p:cNvPr>
          <p:cNvSpPr/>
          <p:nvPr/>
        </p:nvSpPr>
        <p:spPr>
          <a:xfrm>
            <a:off x="1710953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F17B51-D160-BE45-879E-EE19B3DE1DA5}"/>
              </a:ext>
            </a:extLst>
          </p:cNvPr>
          <p:cNvSpPr/>
          <p:nvPr/>
        </p:nvSpPr>
        <p:spPr>
          <a:xfrm>
            <a:off x="1248111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4D6A51-C332-B040-97F2-C0CE4C9B401F}"/>
              </a:ext>
            </a:extLst>
          </p:cNvPr>
          <p:cNvSpPr txBox="1"/>
          <p:nvPr/>
        </p:nvSpPr>
        <p:spPr>
          <a:xfrm>
            <a:off x="2495736" y="512456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0A5F398-4B95-3F44-BE1B-A58A038C7148}"/>
              </a:ext>
            </a:extLst>
          </p:cNvPr>
          <p:cNvGrpSpPr/>
          <p:nvPr/>
        </p:nvGrpSpPr>
        <p:grpSpPr>
          <a:xfrm>
            <a:off x="558474" y="5356908"/>
            <a:ext cx="2288509" cy="506878"/>
            <a:chOff x="565017" y="4665449"/>
            <a:chExt cx="2288509" cy="50687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410DCC7-0F60-F440-8FF9-60CDF9F4B4CC}"/>
                </a:ext>
              </a:extLst>
            </p:cNvPr>
            <p:cNvSpPr txBox="1"/>
            <p:nvPr/>
          </p:nvSpPr>
          <p:spPr>
            <a:xfrm>
              <a:off x="565017" y="4665449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Software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271E7D-2380-B745-A10E-86BA99F53E51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8B331590-B8F0-5F44-B14D-3BC4D31DFE23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35" name="직선 연결선[R] 134">
                <a:extLst>
                  <a:ext uri="{FF2B5EF4-FFF2-40B4-BE49-F238E27FC236}">
                    <a16:creationId xmlns:a16="http://schemas.microsoft.com/office/drawing/2014/main" id="{588A5B59-0689-3840-953F-5A63F77E1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396A8504-9520-9948-B8A4-D77324F2F08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865A5678-0EF0-394F-86CF-459210201872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B1F305D2-2D63-4947-96C1-7D697338C0D4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CFF2920-672F-1C4B-9CCC-EA1370275206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79D94453-5A26-F24A-B47E-ABCB10D9EA44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41" name="직선 연결선[R] 140">
                <a:extLst>
                  <a:ext uri="{FF2B5EF4-FFF2-40B4-BE49-F238E27FC236}">
                    <a16:creationId xmlns:a16="http://schemas.microsoft.com/office/drawing/2014/main" id="{37297A0C-A93D-6F4A-B043-9E3B93498267}"/>
                  </a:ext>
                </a:extLst>
              </p:cNvPr>
              <p:cNvCxnSpPr>
                <a:cxnSpLocks/>
                <a:endCxn id="146" idx="6"/>
              </p:cNvCxnSpPr>
              <p:nvPr/>
            </p:nvCxnSpPr>
            <p:spPr>
              <a:xfrm>
                <a:off x="1054909" y="4507692"/>
                <a:ext cx="39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0748E55C-7E68-DF41-B8B4-87BB7A7E5498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C36CA947-1C9E-DD49-A31D-75758F374724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8E8A95-243C-5344-B57B-E2B69A39D61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7F96A2C-43E7-9C4D-8409-ACD25141BE45}"/>
              </a:ext>
            </a:extLst>
          </p:cNvPr>
          <p:cNvGrpSpPr/>
          <p:nvPr/>
        </p:nvGrpSpPr>
        <p:grpSpPr>
          <a:xfrm>
            <a:off x="558474" y="5911468"/>
            <a:ext cx="2288509" cy="506878"/>
            <a:chOff x="565017" y="4665449"/>
            <a:chExt cx="2288509" cy="50687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4C3A6C-84C3-7643-A35D-A8B81DF7E1F1}"/>
                </a:ext>
              </a:extLst>
            </p:cNvPr>
            <p:cNvSpPr txBox="1"/>
            <p:nvPr/>
          </p:nvSpPr>
          <p:spPr>
            <a:xfrm>
              <a:off x="565017" y="4665449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Mobile Apps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27FAD9F-07BB-AE4F-B57F-6977627BAF0F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6B157B3B-C5A7-AC41-B3CE-AAA55CAD7565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29261A81-34C4-3140-A1B3-8D0E6FFC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7E2B98E2-A041-B249-A207-CE2660EA5D1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691327-C953-B74D-B485-B4021B04D467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9727749-1032-A64A-BD2B-F936084C172F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3BE60A88-2500-6B47-ABF4-6CA45E27BA54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4759D612-F69D-464C-80B0-DCB880B2749A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36A181C-797F-D54D-A370-43B9A1CC9A72}"/>
                  </a:ext>
                </a:extLst>
              </p:cNvPr>
              <p:cNvCxnSpPr>
                <a:cxnSpLocks/>
                <a:endCxn id="161" idx="6"/>
              </p:cNvCxnSpPr>
              <p:nvPr/>
            </p:nvCxnSpPr>
            <p:spPr>
              <a:xfrm>
                <a:off x="1054909" y="4507692"/>
                <a:ext cx="86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CC2ECDC4-A303-4A4E-A4A8-0C03336CC662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9256873E-2056-6044-8655-74D8B7438563}"/>
                  </a:ext>
                </a:extLst>
              </p:cNvPr>
              <p:cNvSpPr/>
              <p:nvPr/>
            </p:nvSpPr>
            <p:spPr>
              <a:xfrm>
                <a:off x="1904603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B3F01D2-E5C7-5A45-A5C6-42D9CC5CDA75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8D1E38-EA2D-E44C-93EC-365803B4B2A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216AC8A-4016-CE47-8A61-4A29502EF54E}"/>
              </a:ext>
            </a:extLst>
          </p:cNvPr>
          <p:cNvSpPr/>
          <p:nvPr/>
        </p:nvSpPr>
        <p:spPr>
          <a:xfrm>
            <a:off x="1227812" y="2862478"/>
            <a:ext cx="1042273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Serena</a:t>
            </a:r>
            <a:endParaRPr kumimoji="1"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9B8924-07E2-064C-A31B-66C28E2EF504}"/>
              </a:ext>
            </a:extLst>
          </p:cNvPr>
          <p:cNvSpPr txBox="1"/>
          <p:nvPr/>
        </p:nvSpPr>
        <p:spPr>
          <a:xfrm>
            <a:off x="558474" y="4460622"/>
            <a:ext cx="1678226" cy="297834"/>
          </a:xfrm>
          <a:prstGeom prst="rect">
            <a:avLst/>
          </a:prstGeom>
          <a:noFill/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400" b="1" dirty="0"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TECH KNOWLEDGE</a:t>
            </a:r>
            <a:endParaRPr kumimoji="1" lang="ko-Kore-KR" altLang="en-US" sz="1400" b="1" dirty="0" err="1"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D64C8F4-BDD4-1143-85E7-0C0D257CC4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8" y="452168"/>
            <a:ext cx="2037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2BD9198-26AB-FE4E-BD9B-6FBFD8AF175C}"/>
              </a:ext>
            </a:extLst>
          </p:cNvPr>
          <p:cNvSpPr txBox="1">
            <a:spLocks/>
          </p:cNvSpPr>
          <p:nvPr/>
        </p:nvSpPr>
        <p:spPr>
          <a:xfrm>
            <a:off x="384474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IA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Benchmarks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5F3274FE-2098-AB4E-8BB7-CE3EFBD03D11}"/>
              </a:ext>
            </a:extLst>
          </p:cNvPr>
          <p:cNvSpPr/>
          <p:nvPr/>
        </p:nvSpPr>
        <p:spPr>
          <a:xfrm rot="13500000">
            <a:off x="5703897" y="4269708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7F629D-5F7B-AA46-A12E-7DD1FFF67F7F}"/>
              </a:ext>
            </a:extLst>
          </p:cNvPr>
          <p:cNvSpPr txBox="1">
            <a:spLocks/>
          </p:cNvSpPr>
          <p:nvPr/>
        </p:nvSpPr>
        <p:spPr>
          <a:xfrm>
            <a:off x="6695803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Competitive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78493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008CDB-67FA-3848-9720-A0FD22906021}"/>
              </a:ext>
            </a:extLst>
          </p:cNvPr>
          <p:cNvSpPr txBox="1">
            <a:spLocks/>
          </p:cNvSpPr>
          <p:nvPr/>
        </p:nvSpPr>
        <p:spPr>
          <a:xfrm>
            <a:off x="66891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App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Name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1AF5B73-E877-084C-B762-6D5D68C0FF83}"/>
              </a:ext>
            </a:extLst>
          </p:cNvPr>
          <p:cNvSpPr/>
          <p:nvPr/>
        </p:nvSpPr>
        <p:spPr>
          <a:xfrm rot="13500000">
            <a:off x="2182215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C6769F8-6490-C542-B0C1-B7CD93988825}"/>
              </a:ext>
            </a:extLst>
          </p:cNvPr>
          <p:cNvSpPr txBox="1">
            <a:spLocks/>
          </p:cNvSpPr>
          <p:nvPr/>
        </p:nvSpPr>
        <p:spPr>
          <a:xfrm>
            <a:off x="296959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Item</a:t>
            </a:r>
          </a:p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Overview</a:t>
            </a:r>
            <a:endParaRPr kumimoji="1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L 도형 22">
            <a:extLst>
              <a:ext uri="{FF2B5EF4-FFF2-40B4-BE49-F238E27FC236}">
                <a16:creationId xmlns:a16="http://schemas.microsoft.com/office/drawing/2014/main" id="{A45804DE-A117-C443-B642-27A6ABB0D745}"/>
              </a:ext>
            </a:extLst>
          </p:cNvPr>
          <p:cNvSpPr/>
          <p:nvPr/>
        </p:nvSpPr>
        <p:spPr>
          <a:xfrm rot="13500000">
            <a:off x="468397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0AEB0C2-901A-784C-A021-0D9424AFDF59}"/>
              </a:ext>
            </a:extLst>
          </p:cNvPr>
          <p:cNvSpPr txBox="1">
            <a:spLocks/>
          </p:cNvSpPr>
          <p:nvPr/>
        </p:nvSpPr>
        <p:spPr>
          <a:xfrm>
            <a:off x="527027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User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Needs</a:t>
            </a:r>
          </a:p>
        </p:txBody>
      </p:sp>
      <p:sp>
        <p:nvSpPr>
          <p:cNvPr id="25" name="L 도형 24">
            <a:extLst>
              <a:ext uri="{FF2B5EF4-FFF2-40B4-BE49-F238E27FC236}">
                <a16:creationId xmlns:a16="http://schemas.microsoft.com/office/drawing/2014/main" id="{4267568B-4ED0-ED4E-B188-4B00AE7FACE3}"/>
              </a:ext>
            </a:extLst>
          </p:cNvPr>
          <p:cNvSpPr/>
          <p:nvPr/>
        </p:nvSpPr>
        <p:spPr>
          <a:xfrm rot="13500000">
            <a:off x="669918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5DEC3C2-66C1-7A40-99D0-EF878FAE85F5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Define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Core Contents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A595A572-D2C8-4144-8906-6D4859ACB788}"/>
              </a:ext>
            </a:extLst>
          </p:cNvPr>
          <p:cNvSpPr/>
          <p:nvPr/>
        </p:nvSpPr>
        <p:spPr>
          <a:xfrm rot="13500000">
            <a:off x="9083689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EEDE2E4-8D71-F64A-A530-B5D97A294297}"/>
              </a:ext>
            </a:extLst>
          </p:cNvPr>
          <p:cNvSpPr txBox="1">
            <a:spLocks/>
          </p:cNvSpPr>
          <p:nvPr/>
        </p:nvSpPr>
        <p:spPr>
          <a:xfrm>
            <a:off x="9871067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Overview of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Core Contents</a:t>
            </a:r>
          </a:p>
        </p:txBody>
      </p:sp>
    </p:spTree>
    <p:extLst>
      <p:ext uri="{BB962C8B-B14F-4D97-AF65-F5344CB8AC3E}">
        <p14:creationId xmlns:p14="http://schemas.microsoft.com/office/powerpoint/2010/main" val="2197995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</a:t>
            </a:r>
            <a:r>
              <a:rPr kumimoji="1"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03535-3617-814A-8454-B79ABEBB6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864398"/>
              </p:ext>
            </p:extLst>
          </p:nvPr>
        </p:nvGraphicFramePr>
        <p:xfrm>
          <a:off x="7472154" y="369190"/>
          <a:ext cx="3962607" cy="6136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954">
                  <a:extLst>
                    <a:ext uri="{9D8B030D-6E8A-4147-A177-3AD203B41FA5}">
                      <a16:colId xmlns:a16="http://schemas.microsoft.com/office/drawing/2014/main" val="1934879269"/>
                    </a:ext>
                  </a:extLst>
                </a:gridCol>
                <a:gridCol w="1329009">
                  <a:extLst>
                    <a:ext uri="{9D8B030D-6E8A-4147-A177-3AD203B41FA5}">
                      <a16:colId xmlns:a16="http://schemas.microsoft.com/office/drawing/2014/main" val="2129708085"/>
                    </a:ext>
                  </a:extLst>
                </a:gridCol>
                <a:gridCol w="1636644">
                  <a:extLst>
                    <a:ext uri="{9D8B030D-6E8A-4147-A177-3AD203B41FA5}">
                      <a16:colId xmlns:a16="http://schemas.microsoft.com/office/drawing/2014/main" val="2786863187"/>
                    </a:ext>
                  </a:extLst>
                </a:gridCol>
              </a:tblGrid>
              <a:tr h="26924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Netflix</a:t>
                      </a:r>
                      <a:endParaRPr lang="en" sz="1300" b="0" i="0" u="none" strike="noStrike" dirty="0">
                        <a:solidFill>
                          <a:srgbClr val="C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39566"/>
                  </a:ext>
                </a:extLst>
              </a:tr>
              <a:tr h="208563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70584"/>
                  </a:ext>
                </a:extLst>
              </a:tr>
              <a:tr h="15016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137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이어서 보기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04170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1011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029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29767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SF,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범죄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스포츠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55862"/>
                  </a:ext>
                </a:extLst>
              </a:tr>
              <a:tr h="150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 Shows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933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레트로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97099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공포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34957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93484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독점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어드벤처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코미디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판타지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2582"/>
                  </a:ext>
                </a:extLst>
              </a:tr>
              <a:tr h="1501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Latest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이번주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9386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다음주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9318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5440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새로운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53074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봤던 영화목록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84092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Search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1527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최근 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29753"/>
                  </a:ext>
                </a:extLst>
              </a:tr>
              <a:tr h="23654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KIDS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캐릭터별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라바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토토로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피카츄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미니언즈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스폰지밥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도라에몽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755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말하는 동물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82309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000292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동화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무서운이야기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가족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Girl Power,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친구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모험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9843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referFriends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친구초대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3327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Notification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9261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관심 장르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479878"/>
                  </a:ext>
                </a:extLst>
              </a:tr>
              <a:tr h="15016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Profile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301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4981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계정관리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 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922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세부사항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39449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권한설정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5095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 계정 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928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 불가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480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결제 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61171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Netflix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5887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로그아웃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82058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Netflix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17123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다양한 콘텐츠와 페이지들이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Netflix</a:t>
            </a:r>
            <a:r>
              <a:rPr kumimoji="1" lang="ko-KR" altLang="en-US" sz="1400" dirty="0"/>
              <a:t> 고유의 콘텐츠가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다양하다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무료 기간이 있어서 체험이 가능하다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오프라인 상태에서도 영상 시청이 가능하다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Netflix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디자인이 산만하게 느껴진다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멀티 윈도우 기능을 지원하지 않는다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타 서비스에 비해 구독료가 비싸다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10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C68BD3-A207-7C49-BDFB-C6BF9870F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62112"/>
              </p:ext>
            </p:extLst>
          </p:nvPr>
        </p:nvGraphicFramePr>
        <p:xfrm>
          <a:off x="7472153" y="369190"/>
          <a:ext cx="3962608" cy="6123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4537">
                  <a:extLst>
                    <a:ext uri="{9D8B030D-6E8A-4147-A177-3AD203B41FA5}">
                      <a16:colId xmlns:a16="http://schemas.microsoft.com/office/drawing/2014/main" val="999365316"/>
                    </a:ext>
                  </a:extLst>
                </a:gridCol>
                <a:gridCol w="1583316">
                  <a:extLst>
                    <a:ext uri="{9D8B030D-6E8A-4147-A177-3AD203B41FA5}">
                      <a16:colId xmlns:a16="http://schemas.microsoft.com/office/drawing/2014/main" val="1056647639"/>
                    </a:ext>
                  </a:extLst>
                </a:gridCol>
                <a:gridCol w="1584755">
                  <a:extLst>
                    <a:ext uri="{9D8B030D-6E8A-4147-A177-3AD203B41FA5}">
                      <a16:colId xmlns:a16="http://schemas.microsoft.com/office/drawing/2014/main" val="322311809"/>
                    </a:ext>
                  </a:extLst>
                </a:gridCol>
              </a:tblGrid>
              <a:tr h="29771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solidFill>
                            <a:srgbClr val="1CE883"/>
                          </a:solidFill>
                          <a:effectLst/>
                        </a:rPr>
                        <a:t>Hulu</a:t>
                      </a:r>
                      <a:endParaRPr lang="en-US" sz="1300" b="0" i="0" u="none" strike="noStrike" dirty="0">
                        <a:solidFill>
                          <a:srgbClr val="1CE883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52818"/>
                  </a:ext>
                </a:extLst>
              </a:tr>
              <a:tr h="193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1depth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3depth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01792"/>
                  </a:ext>
                </a:extLst>
              </a:tr>
              <a:tr h="143500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Home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Line 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788537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Keep watching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TV Shows, </a:t>
                      </a:r>
                      <a:r>
                        <a:rPr lang="ko-KR" altLang="en-US" sz="800" u="none" strike="noStrike">
                          <a:effectLst/>
                        </a:rPr>
                        <a:t>영화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 등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108956"/>
                  </a:ext>
                </a:extLst>
              </a:tr>
              <a:tr h="253773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TV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다큐멘터리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406350"/>
                  </a:ext>
                </a:extLst>
              </a:tr>
              <a:tr h="30294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r>
                        <a:rPr lang="en-US" altLang="ko-KR" sz="800" u="none" strike="noStrike">
                          <a:effectLst/>
                        </a:rPr>
                        <a:t>(</a:t>
                      </a:r>
                      <a:r>
                        <a:rPr lang="en-US" sz="800" u="none" strike="noStrike">
                          <a:effectLst/>
                        </a:rPr>
                        <a:t>SF, 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공포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스릴러 등</a:t>
                      </a:r>
                      <a:r>
                        <a:rPr lang="en-US" altLang="ko-KR" sz="800" u="none" strike="noStrike">
                          <a:effectLst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094284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Kids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캐릭터별 콘텐츠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0641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Anime hits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41064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Hulu originals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032472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Home &amp; cooking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63762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Film picks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516871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Drama binge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210171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TV favorites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92816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New TV on Hulu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154286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New movies on Hulu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817089"/>
                  </a:ext>
                </a:extLst>
              </a:tr>
              <a:tr h="30294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Available for</a:t>
                      </a:r>
                      <a:br>
                        <a:rPr lang="en-US" sz="800" u="none" strike="noStrike" dirty="0">
                          <a:effectLst/>
                        </a:rPr>
                      </a:br>
                      <a:r>
                        <a:rPr lang="en-US" sz="800" u="none" strike="noStrike" dirty="0">
                          <a:effectLst/>
                        </a:rPr>
                        <a:t>downloads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823151"/>
                  </a:ext>
                </a:extLst>
              </a:tr>
              <a:tr h="1435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My Stuff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TV shows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903096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Movies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489240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Expiring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948896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Networks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72138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Downloads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72081"/>
                  </a:ext>
                </a:extLst>
              </a:tr>
              <a:tr h="30294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Friend's</a:t>
                      </a:r>
                      <a:br>
                        <a:rPr lang="en-US" sz="800" u="none" strike="noStrike" dirty="0">
                          <a:effectLst/>
                        </a:rPr>
                      </a:br>
                      <a:r>
                        <a:rPr lang="en-US" sz="800" u="none" strike="noStrike" dirty="0">
                          <a:effectLst/>
                        </a:rPr>
                        <a:t>Recommendations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129116"/>
                  </a:ext>
                </a:extLst>
              </a:tr>
              <a:tr h="1435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Browse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TV Shows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19910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Movies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147951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Hulu originals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150949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Kids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567450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Genres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57055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Networks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144"/>
                  </a:ext>
                </a:extLst>
              </a:tr>
              <a:tr h="302945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Available for</a:t>
                      </a:r>
                      <a:br>
                        <a:rPr lang="en-US" sz="800" u="none" strike="noStrike">
                          <a:effectLst/>
                        </a:rPr>
                      </a:br>
                      <a:r>
                        <a:rPr lang="en-US" sz="800" u="none" strike="noStrike">
                          <a:effectLst/>
                        </a:rPr>
                        <a:t>downloads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520984"/>
                  </a:ext>
                </a:extLst>
              </a:tr>
              <a:tr h="143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Trending searches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56644"/>
                  </a:ext>
                </a:extLst>
              </a:tr>
              <a:tr h="1435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Account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Settings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프로필 추가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972811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프로필 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43186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About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79672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Help center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105112" marR="105112" marT="52556" marB="5255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자주 묻는 질문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507838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앱 사용 안내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697959"/>
                  </a:ext>
                </a:extLst>
              </a:tr>
              <a:tr h="143500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Log out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090" marR="6090" marT="609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24492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Hulu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178363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다양한 콘텐츠와 페이지들이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Hulu</a:t>
            </a:r>
            <a:r>
              <a:rPr kumimoji="1" lang="ko-KR" altLang="en-US" sz="1400" dirty="0"/>
              <a:t> 고유의 콘텐츠가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다양하다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무료 기간이 있어서 체험이 가능하다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디자인이 깔끔하다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Hulu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오프라인에서 컨텐츠를 즐길 수 없다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구독을 해도 구독 등급이 낮으면 광고가 있다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31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TVING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7"/>
            <a:ext cx="6157912" cy="15662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메뉴와 디자인이 깔끔하다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OTT </a:t>
            </a:r>
            <a:r>
              <a:rPr kumimoji="1" lang="ko-KR" altLang="en-US" sz="1400" dirty="0"/>
              <a:t>서비스 중 저렴한 편에 속한다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 err="1"/>
              <a:t>tvn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Xtvn</a:t>
            </a:r>
            <a:r>
              <a:rPr kumimoji="1" lang="en-US" altLang="ko-KR" sz="1400" dirty="0"/>
              <a:t>, Olive, Mnet, </a:t>
            </a:r>
            <a:r>
              <a:rPr kumimoji="1" lang="ko-KR" altLang="en-US" sz="1400" dirty="0" err="1"/>
              <a:t>투니버스</a:t>
            </a:r>
            <a:r>
              <a:rPr kumimoji="1" lang="ko-KR" altLang="en-US" sz="1400" dirty="0"/>
              <a:t> 등 </a:t>
            </a:r>
            <a:r>
              <a:rPr kumimoji="1" lang="en-US" altLang="ko-KR" sz="1400" dirty="0"/>
              <a:t>CJ E&amp;M </a:t>
            </a:r>
            <a:r>
              <a:rPr kumimoji="1" lang="ko-KR" altLang="en-US" sz="1400" dirty="0"/>
              <a:t>계열 프로그램 들을 볼 수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배속 기능이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TVING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해외 콘텐츠가 부족하다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영화의 다양성과 </a:t>
            </a:r>
            <a:r>
              <a:rPr kumimoji="1" lang="ko-KR" altLang="en-US" sz="1400" dirty="0" err="1"/>
              <a:t>트렌디한</a:t>
            </a:r>
            <a:r>
              <a:rPr kumimoji="1" lang="ko-KR" altLang="en-US" sz="1400" dirty="0"/>
              <a:t> 작품이 부족하다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C4B9E-9A14-BD4A-B422-4789D215F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2478"/>
              </p:ext>
            </p:extLst>
          </p:nvPr>
        </p:nvGraphicFramePr>
        <p:xfrm>
          <a:off x="7474761" y="369190"/>
          <a:ext cx="3960000" cy="6079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861">
                  <a:extLst>
                    <a:ext uri="{9D8B030D-6E8A-4147-A177-3AD203B41FA5}">
                      <a16:colId xmlns:a16="http://schemas.microsoft.com/office/drawing/2014/main" val="2621084749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473471067"/>
                    </a:ext>
                  </a:extLst>
                </a:gridCol>
                <a:gridCol w="1987484">
                  <a:extLst>
                    <a:ext uri="{9D8B030D-6E8A-4147-A177-3AD203B41FA5}">
                      <a16:colId xmlns:a16="http://schemas.microsoft.com/office/drawing/2014/main" val="3925460516"/>
                    </a:ext>
                  </a:extLst>
                </a:gridCol>
              </a:tblGrid>
              <a:tr h="24166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130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TVING</a:t>
                      </a:r>
                      <a:endParaRPr lang="en" sz="1300" b="0" i="0" u="none" strike="noStrike" dirty="0">
                        <a:solidFill>
                          <a:srgbClr val="C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03393"/>
                  </a:ext>
                </a:extLst>
              </a:tr>
              <a:tr h="202943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1depth</a:t>
                      </a:r>
                      <a:endParaRPr lang="en" sz="9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2depth</a:t>
                      </a:r>
                      <a:endParaRPr lang="en" sz="9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3depth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92359"/>
                  </a:ext>
                </a:extLst>
              </a:tr>
              <a:tr h="21487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20098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5639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이어서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4356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3779"/>
                  </a:ext>
                </a:extLst>
              </a:tr>
              <a:tr h="4536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무료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예능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뮤직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b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스타일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푸드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키즈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스포츠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교양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693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대세 예능인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62040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채널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19623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97701"/>
                  </a:ext>
                </a:extLst>
              </a:tr>
              <a:tr h="2148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Live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정주행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75405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티빙 라이브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353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전체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17238"/>
                  </a:ext>
                </a:extLst>
              </a:tr>
              <a:tr h="21487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극장동시상영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3025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13554"/>
                  </a:ext>
                </a:extLst>
              </a:tr>
              <a:tr h="4536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월정액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로맨스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멜로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코미디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공포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3468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대세 배우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25666"/>
                  </a:ext>
                </a:extLst>
              </a:tr>
              <a:tr h="21487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Setting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앱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07752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개인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440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80802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편성표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652717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픽클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39564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키즈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39747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이용권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78764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티빙몰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241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매거진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50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6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694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Competitive Analysis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275073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기획자 관점에서의 분석 기준</a:t>
            </a:r>
            <a:endParaRPr kumimoji="1"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67178" y="2675440"/>
            <a:ext cx="2740793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1.</a:t>
            </a:r>
            <a:r>
              <a:rPr kumimoji="1" lang="ko-KR" altLang="en-US" sz="1400" dirty="0"/>
              <a:t> 비즈니스 아이템</a:t>
            </a:r>
            <a:endParaRPr kumimoji="1"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807A7DC-AA4A-B84E-9256-5E7D6AEABC8E}"/>
              </a:ext>
            </a:extLst>
          </p:cNvPr>
          <p:cNvSpPr txBox="1">
            <a:spLocks/>
          </p:cNvSpPr>
          <p:nvPr/>
        </p:nvSpPr>
        <p:spPr>
          <a:xfrm>
            <a:off x="767178" y="3177366"/>
            <a:ext cx="274079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2.</a:t>
            </a:r>
            <a:r>
              <a:rPr kumimoji="1" lang="ko-KR" altLang="en-US" sz="1400" dirty="0"/>
              <a:t> 콘텐츠의 양</a:t>
            </a:r>
            <a:endParaRPr kumimoji="1" lang="en-US" altLang="ko-KR" sz="14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F5FDCA9-C229-A047-9EEA-579BDE475135}"/>
              </a:ext>
            </a:extLst>
          </p:cNvPr>
          <p:cNvSpPr txBox="1">
            <a:spLocks/>
          </p:cNvSpPr>
          <p:nvPr/>
        </p:nvSpPr>
        <p:spPr>
          <a:xfrm>
            <a:off x="767178" y="3866948"/>
            <a:ext cx="274079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3.</a:t>
            </a:r>
            <a:r>
              <a:rPr kumimoji="1" lang="ko-KR" altLang="en-US" sz="1400" dirty="0"/>
              <a:t> 콘텐츠의 질</a:t>
            </a:r>
            <a:endParaRPr kumimoji="1" lang="en-US" altLang="ko-KR" sz="14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5E1D783-54D0-0647-B6A2-7061CB81094E}"/>
              </a:ext>
            </a:extLst>
          </p:cNvPr>
          <p:cNvSpPr txBox="1">
            <a:spLocks/>
          </p:cNvSpPr>
          <p:nvPr/>
        </p:nvSpPr>
        <p:spPr>
          <a:xfrm>
            <a:off x="757239" y="4586114"/>
            <a:ext cx="2750732" cy="6825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4.</a:t>
            </a:r>
            <a:r>
              <a:rPr kumimoji="1" lang="ko-KR" altLang="en-US" sz="1400" dirty="0"/>
              <a:t> 콘텐츠의 업데이트 주기</a:t>
            </a:r>
            <a:endParaRPr kumimoji="1" lang="en-US" altLang="ko-KR" sz="1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9E6442-BEAC-BF49-8C38-6BC8D0B75A27}"/>
              </a:ext>
            </a:extLst>
          </p:cNvPr>
          <p:cNvSpPr txBox="1">
            <a:spLocks/>
          </p:cNvSpPr>
          <p:nvPr/>
        </p:nvSpPr>
        <p:spPr>
          <a:xfrm>
            <a:off x="747299" y="5304130"/>
            <a:ext cx="2760671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5.</a:t>
            </a:r>
            <a:r>
              <a:rPr kumimoji="1" lang="ko-KR" altLang="en-US" sz="1400" dirty="0"/>
              <a:t> 커뮤니티 종류</a:t>
            </a:r>
            <a:endParaRPr kumimoji="1"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C12A7CF-FE7B-CB41-B459-8850D56712A7}"/>
              </a:ext>
            </a:extLst>
          </p:cNvPr>
          <p:cNvSpPr txBox="1">
            <a:spLocks/>
          </p:cNvSpPr>
          <p:nvPr/>
        </p:nvSpPr>
        <p:spPr>
          <a:xfrm>
            <a:off x="3517910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Netflix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C149ED0-E8E6-234C-8622-0A70BD2389B3}"/>
              </a:ext>
            </a:extLst>
          </p:cNvPr>
          <p:cNvSpPr txBox="1">
            <a:spLocks/>
          </p:cNvSpPr>
          <p:nvPr/>
        </p:nvSpPr>
        <p:spPr>
          <a:xfrm>
            <a:off x="8707430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TVING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BC6488A-75A4-BF40-8BAD-3F072751B4A9}"/>
              </a:ext>
            </a:extLst>
          </p:cNvPr>
          <p:cNvSpPr txBox="1">
            <a:spLocks/>
          </p:cNvSpPr>
          <p:nvPr/>
        </p:nvSpPr>
        <p:spPr>
          <a:xfrm>
            <a:off x="6113567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Hulu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A111505-0C50-B447-B484-44EE92CF4200}"/>
              </a:ext>
            </a:extLst>
          </p:cNvPr>
          <p:cNvSpPr txBox="1">
            <a:spLocks/>
          </p:cNvSpPr>
          <p:nvPr/>
        </p:nvSpPr>
        <p:spPr>
          <a:xfrm>
            <a:off x="3525387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영화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티비쇼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드라마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애니</a:t>
            </a:r>
            <a:endParaRPr kumimoji="1" lang="en-US" altLang="ko-KR" sz="1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BB1043FE-B8FD-014F-A57A-59308B4077C2}"/>
              </a:ext>
            </a:extLst>
          </p:cNvPr>
          <p:cNvSpPr txBox="1">
            <a:spLocks/>
          </p:cNvSpPr>
          <p:nvPr/>
        </p:nvSpPr>
        <p:spPr>
          <a:xfrm>
            <a:off x="3525387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방대하다</a:t>
            </a:r>
            <a:endParaRPr kumimoji="1" lang="en-US" altLang="ko-KR" sz="14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160826D-F2F1-304E-9547-CCAD238AE5BA}"/>
              </a:ext>
            </a:extLst>
          </p:cNvPr>
          <p:cNvSpPr txBox="1">
            <a:spLocks/>
          </p:cNvSpPr>
          <p:nvPr/>
        </p:nvSpPr>
        <p:spPr>
          <a:xfrm>
            <a:off x="3525387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DE8ED3E-744F-1D4C-BD1B-DDCFB65FDC29}"/>
              </a:ext>
            </a:extLst>
          </p:cNvPr>
          <p:cNvSpPr txBox="1">
            <a:spLocks/>
          </p:cNvSpPr>
          <p:nvPr/>
        </p:nvSpPr>
        <p:spPr>
          <a:xfrm>
            <a:off x="3525387" y="4579042"/>
            <a:ext cx="2570614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7FA2E25-5F52-394B-8B12-04A651AFD38B}"/>
              </a:ext>
            </a:extLst>
          </p:cNvPr>
          <p:cNvSpPr txBox="1">
            <a:spLocks/>
          </p:cNvSpPr>
          <p:nvPr/>
        </p:nvSpPr>
        <p:spPr>
          <a:xfrm>
            <a:off x="3525387" y="5304131"/>
            <a:ext cx="2565387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95D94CD-9D16-694D-924B-724B5E075D1F}"/>
              </a:ext>
            </a:extLst>
          </p:cNvPr>
          <p:cNvSpPr txBox="1">
            <a:spLocks/>
          </p:cNvSpPr>
          <p:nvPr/>
        </p:nvSpPr>
        <p:spPr>
          <a:xfrm>
            <a:off x="8712168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TV </a:t>
            </a:r>
            <a:r>
              <a:rPr kumimoji="1" lang="ko-KR" altLang="en-US" sz="1400" dirty="0"/>
              <a:t>프로그램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드라마</a:t>
            </a:r>
            <a:endParaRPr kumimoji="1" lang="en-US" altLang="ko-KR" sz="1400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17A38BB-BF2E-8042-A0AC-49944A7DAAF4}"/>
              </a:ext>
            </a:extLst>
          </p:cNvPr>
          <p:cNvSpPr txBox="1">
            <a:spLocks/>
          </p:cNvSpPr>
          <p:nvPr/>
        </p:nvSpPr>
        <p:spPr>
          <a:xfrm>
            <a:off x="8712168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부족하다</a:t>
            </a:r>
            <a:endParaRPr kumimoji="1" lang="en-US" altLang="ko-KR" sz="14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03B68153-278E-8140-84E2-49B680F02B16}"/>
              </a:ext>
            </a:extLst>
          </p:cNvPr>
          <p:cNvSpPr txBox="1">
            <a:spLocks/>
          </p:cNvSpPr>
          <p:nvPr/>
        </p:nvSpPr>
        <p:spPr>
          <a:xfrm>
            <a:off x="8712168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2F9F3123-E01A-DD44-AA9C-039BD7289E7E}"/>
              </a:ext>
            </a:extLst>
          </p:cNvPr>
          <p:cNvSpPr txBox="1">
            <a:spLocks/>
          </p:cNvSpPr>
          <p:nvPr/>
        </p:nvSpPr>
        <p:spPr>
          <a:xfrm>
            <a:off x="8712168" y="4579042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BE81A14E-11D4-9645-9425-313003D61BD0}"/>
              </a:ext>
            </a:extLst>
          </p:cNvPr>
          <p:cNvSpPr txBox="1">
            <a:spLocks/>
          </p:cNvSpPr>
          <p:nvPr/>
        </p:nvSpPr>
        <p:spPr>
          <a:xfrm>
            <a:off x="6120230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영화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TV Shows,</a:t>
            </a:r>
            <a:r>
              <a:rPr kumimoji="1" lang="ko-KR" altLang="en-US" sz="1400" dirty="0"/>
              <a:t> 드라마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애니</a:t>
            </a:r>
            <a:endParaRPr kumimoji="1" lang="en-US" altLang="ko-KR" sz="1400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66148E5-1FBA-F54A-8BB7-05ACEB3BF59A}"/>
              </a:ext>
            </a:extLst>
          </p:cNvPr>
          <p:cNvSpPr txBox="1">
            <a:spLocks/>
          </p:cNvSpPr>
          <p:nvPr/>
        </p:nvSpPr>
        <p:spPr>
          <a:xfrm>
            <a:off x="6120230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방대하다</a:t>
            </a:r>
            <a:endParaRPr kumimoji="1" lang="en-US" altLang="ko-KR" sz="1400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7CDD1113-6AA2-E245-AB88-B0CBC72CDF8F}"/>
              </a:ext>
            </a:extLst>
          </p:cNvPr>
          <p:cNvSpPr txBox="1">
            <a:spLocks/>
          </p:cNvSpPr>
          <p:nvPr/>
        </p:nvSpPr>
        <p:spPr>
          <a:xfrm>
            <a:off x="6120230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A416EE76-CD4F-6447-94FA-FB9B1CECB65F}"/>
              </a:ext>
            </a:extLst>
          </p:cNvPr>
          <p:cNvSpPr txBox="1">
            <a:spLocks/>
          </p:cNvSpPr>
          <p:nvPr/>
        </p:nvSpPr>
        <p:spPr>
          <a:xfrm>
            <a:off x="6120230" y="4579042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C890CB9-2DCB-4748-BC36-3DAC6030D362}"/>
              </a:ext>
            </a:extLst>
          </p:cNvPr>
          <p:cNvSpPr txBox="1">
            <a:spLocks/>
          </p:cNvSpPr>
          <p:nvPr/>
        </p:nvSpPr>
        <p:spPr>
          <a:xfrm>
            <a:off x="6117639" y="5304131"/>
            <a:ext cx="2567664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FF70CBF0-C376-7C47-B37A-BC6DE9002EEF}"/>
              </a:ext>
            </a:extLst>
          </p:cNvPr>
          <p:cNvSpPr txBox="1">
            <a:spLocks/>
          </p:cNvSpPr>
          <p:nvPr/>
        </p:nvSpPr>
        <p:spPr>
          <a:xfrm>
            <a:off x="8712168" y="5304131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47564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384474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Tone &amp;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Manner</a:t>
            </a:r>
            <a:endParaRPr kumimoji="1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5703897" y="4269708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6695803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Color in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93591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</a:t>
            </a:r>
            <a:r>
              <a:rPr kumimoji="1"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838843-D4DC-6C43-AC7C-D6603130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33" y="87682"/>
            <a:ext cx="5831285" cy="68580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028F8253-CB2C-1E47-8D36-A4F8D1B224FB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Netflix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다이나믹한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강인한 강한 거친 와일드한 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  <a:r>
              <a:rPr kumimoji="1" lang="en-US" altLang="ko-KR" sz="1600" dirty="0">
                <a:hlinkClick r:id="rId3"/>
              </a:rPr>
              <a:t>http://www.netflix.com/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어두운 색상을 통해 컨텐츠 집중도를 높이고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사용해 각 아이템을 정렬했다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붉은색 계열의 색상을 사용하여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A1E98F-D8F8-B341-BBB1-48ADC8C3195F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F1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Primary color #E50914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229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9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20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F2E5E-EBB5-BD41-9409-EB29DB96F557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rgbClr val="46D3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</a:t>
            </a:r>
            <a:r>
              <a:rPr kumimoji="1" lang="en-US" altLang="ko-KR" dirty="0">
                <a:solidFill>
                  <a:schemeClr val="bg1"/>
                </a:solidFill>
              </a:rPr>
              <a:t>46D369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70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211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105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0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ACB837-13E1-1F4B-B4A9-E2BB4FB32A75}"/>
              </a:ext>
            </a:extLst>
          </p:cNvPr>
          <p:cNvSpPr/>
          <p:nvPr/>
        </p:nvSpPr>
        <p:spPr>
          <a:xfrm>
            <a:off x="6701883" y="4688491"/>
            <a:ext cx="1170878" cy="1170878"/>
          </a:xfrm>
          <a:prstGeom prst="ellipse">
            <a:avLst/>
          </a:prstGeom>
          <a:solidFill>
            <a:srgbClr val="E509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Netflix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0624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E9D407-0A52-2942-86E7-A188CCA1CC59}"/>
              </a:ext>
            </a:extLst>
          </p:cNvPr>
          <p:cNvSpPr/>
          <p:nvPr/>
        </p:nvSpPr>
        <p:spPr>
          <a:xfrm>
            <a:off x="6024979" y="4791559"/>
            <a:ext cx="1170878" cy="1170878"/>
          </a:xfrm>
          <a:prstGeom prst="ellipse">
            <a:avLst/>
          </a:prstGeom>
          <a:solidFill>
            <a:srgbClr val="E509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Netflix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891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522A94A-9E17-5D45-AE7E-EE2B8C3DA932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Hulu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경쾌한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젊은 새로운</a:t>
            </a:r>
            <a:r>
              <a:rPr kumimoji="1"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스포티한 자유로운 율동적인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  <a:r>
              <a:rPr kumimoji="1" lang="en-US" altLang="ko-KR" sz="1600" dirty="0">
                <a:hlinkClick r:id="rId2"/>
              </a:rPr>
              <a:t>http://www.hulu.com/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통해 전체적으로 밝은 느낌을 주고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검정 색상을 사용해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각 아이템을 정렬했다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청록색을 사용해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7F382F-8FBF-714B-8E9D-A196D98E3DE3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1CE8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Primary color #</a:t>
            </a:r>
            <a:r>
              <a:rPr kumimoji="1" lang="en-US" altLang="ko-KR" dirty="0">
                <a:solidFill>
                  <a:schemeClr val="tx1"/>
                </a:solidFill>
              </a:rPr>
              <a:t>1CE883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r>
              <a:rPr kumimoji="1" lang="en-US" altLang="ko-Kore-KR" dirty="0">
                <a:solidFill>
                  <a:schemeClr val="tx1"/>
                </a:solidFill>
              </a:rPr>
              <a:t>R : 28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G : 232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 : 131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64D647-7086-294F-A8C8-EACE3854B55F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#000000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0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6749E4-C9FB-5C48-943C-8E10DE5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81" y="122665"/>
            <a:ext cx="4416215" cy="5296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3B42CD-4D00-E34C-95B7-107E9F537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164" y="1438506"/>
            <a:ext cx="4416215" cy="52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1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DDE481-0B29-4C41-A15F-0AA372DA8CC7}"/>
              </a:ext>
            </a:extLst>
          </p:cNvPr>
          <p:cNvSpPr/>
          <p:nvPr/>
        </p:nvSpPr>
        <p:spPr>
          <a:xfrm>
            <a:off x="6265901" y="1931663"/>
            <a:ext cx="1170878" cy="1170878"/>
          </a:xfrm>
          <a:prstGeom prst="ellipse">
            <a:avLst/>
          </a:prstGeom>
          <a:solidFill>
            <a:srgbClr val="1CE88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Hulu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32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Name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4407876" y="3494868"/>
            <a:ext cx="34083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Beedeo</a:t>
            </a:r>
          </a:p>
          <a:p>
            <a:pPr algn="r"/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[bee</a:t>
            </a:r>
            <a:r>
              <a:rPr lang="en" altLang="ko-Kore-KR" sz="1600" dirty="0"/>
              <a:t> ·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dee</a:t>
            </a:r>
            <a:r>
              <a:rPr lang="en" altLang="ko-Kore-KR" sz="1600" dirty="0"/>
              <a:t> ·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ow]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6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E338DB-73D2-E54D-A3B8-1DDAB12C41D4}"/>
              </a:ext>
            </a:extLst>
          </p:cNvPr>
          <p:cNvSpPr/>
          <p:nvPr/>
        </p:nvSpPr>
        <p:spPr>
          <a:xfrm>
            <a:off x="5804292" y="1929830"/>
            <a:ext cx="1170878" cy="1170878"/>
          </a:xfrm>
          <a:prstGeom prst="ellipse">
            <a:avLst/>
          </a:prstGeom>
          <a:solidFill>
            <a:srgbClr val="1CE883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Hulu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556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522A94A-9E17-5D45-AE7E-EE2B8C3DA932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Beedeo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다이나믹한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기운찬 혁신적인 강인한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어두운 색상을 통해 컨텐츠 집중도를 높이고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사용해 각 아이템을 정렬했다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노란 계열의 색상을 사용하여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7F382F-8FBF-714B-8E9D-A196D98E3DE3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F9C9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Primary color #F9C901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R : 249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G : 201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 : 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64D647-7086-294F-A8C8-EACE3854B55F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rgbClr val="0071E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#0071EB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113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235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946928-17EA-5443-8D1B-F75A4528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4" y="0"/>
            <a:ext cx="571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0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DDE481-0B29-4C41-A15F-0AA372DA8CC7}"/>
              </a:ext>
            </a:extLst>
          </p:cNvPr>
          <p:cNvSpPr/>
          <p:nvPr/>
        </p:nvSpPr>
        <p:spPr>
          <a:xfrm>
            <a:off x="6392389" y="4012481"/>
            <a:ext cx="1273826" cy="1273826"/>
          </a:xfrm>
          <a:prstGeom prst="ellipse">
            <a:avLst/>
          </a:prstGeom>
          <a:solidFill>
            <a:srgbClr val="F9C90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Beedeo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296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BA482C-A6AC-4F48-9BD5-CA54AAFB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67ACC6D-A0FA-DC46-A884-1B6C1B0AAC37}"/>
              </a:ext>
            </a:extLst>
          </p:cNvPr>
          <p:cNvSpPr/>
          <p:nvPr/>
        </p:nvSpPr>
        <p:spPr>
          <a:xfrm>
            <a:off x="5765719" y="4191402"/>
            <a:ext cx="1273826" cy="1273826"/>
          </a:xfrm>
          <a:prstGeom prst="ellipse">
            <a:avLst/>
          </a:prstGeom>
          <a:solidFill>
            <a:srgbClr val="F9C90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Beedeo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745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694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in User Interface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6A090-B072-7E42-9E6E-6D6553DE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1" y="2874678"/>
            <a:ext cx="1420435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56753-209F-6B4F-B62C-EC6678AD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43" y="2831633"/>
            <a:ext cx="1427739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F390B-FEA9-9C41-8EC5-35BF4113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849" y="2831633"/>
            <a:ext cx="1413849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C03DEC-DAFD-D847-8390-2A1313021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65" y="2831633"/>
            <a:ext cx="1416522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B8DDBA-05C1-6443-A4A2-3486676C8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354" y="2831633"/>
            <a:ext cx="1417743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5E9DCEF-25C9-8241-9DFA-7249598D3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165" y="2831633"/>
            <a:ext cx="1418233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628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289480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Final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IA &amp; Core Contents</a:t>
            </a: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4658661" y="4266957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527027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SWOT</a:t>
            </a:r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C9803785-A2E5-9B4B-937D-C93E08C20D0D}"/>
              </a:ext>
            </a:extLst>
          </p:cNvPr>
          <p:cNvSpPr/>
          <p:nvPr/>
        </p:nvSpPr>
        <p:spPr>
          <a:xfrm rot="13500000">
            <a:off x="6873202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FEC2488-003D-E04A-A4FA-3966D39ADAAF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209417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2D5C49-16E5-FA45-A36D-F3880CDE5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77828"/>
              </p:ext>
            </p:extLst>
          </p:nvPr>
        </p:nvGraphicFramePr>
        <p:xfrm>
          <a:off x="7472153" y="359637"/>
          <a:ext cx="3962607" cy="5985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715">
                  <a:extLst>
                    <a:ext uri="{9D8B030D-6E8A-4147-A177-3AD203B41FA5}">
                      <a16:colId xmlns:a16="http://schemas.microsoft.com/office/drawing/2014/main" val="430671070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499656786"/>
                    </a:ext>
                  </a:extLst>
                </a:gridCol>
                <a:gridCol w="1859652">
                  <a:extLst>
                    <a:ext uri="{9D8B030D-6E8A-4147-A177-3AD203B41FA5}">
                      <a16:colId xmlns:a16="http://schemas.microsoft.com/office/drawing/2014/main" val="775780432"/>
                    </a:ext>
                  </a:extLst>
                </a:gridCol>
              </a:tblGrid>
              <a:tr h="23732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solidFill>
                            <a:srgbClr val="F9C901"/>
                          </a:solidFill>
                          <a:effectLst/>
                        </a:rPr>
                        <a:t>B</a:t>
                      </a:r>
                      <a:r>
                        <a:rPr lang="en" sz="1300" u="none" strike="noStrike" dirty="0">
                          <a:solidFill>
                            <a:srgbClr val="F9C901"/>
                          </a:solidFill>
                          <a:effectLst/>
                        </a:rPr>
                        <a:t>eedeo</a:t>
                      </a:r>
                      <a:endParaRPr lang="en" sz="1300" b="0" i="0" u="none" strike="noStrike" dirty="0">
                        <a:solidFill>
                          <a:srgbClr val="F9C90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116751"/>
                  </a:ext>
                </a:extLst>
              </a:tr>
              <a:tr h="2373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>
                          <a:effectLst/>
                        </a:rPr>
                        <a:t>1depth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</a:rPr>
                        <a:t>2depth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</a:rPr>
                        <a:t>3depth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947220"/>
                  </a:ext>
                </a:extLst>
              </a:tr>
              <a:tr h="23732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75763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3910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독점 컨텐츠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70604"/>
                  </a:ext>
                </a:extLst>
              </a:tr>
              <a:tr h="5010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en" sz="800" u="none" strike="noStrike">
                          <a:effectLst/>
                        </a:rPr>
                        <a:t>SF,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공포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스릴러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10828"/>
                  </a:ext>
                </a:extLst>
              </a:tr>
              <a:tr h="2373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TV Shows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2237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레트로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16151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en" sz="800" u="none" strike="noStrike">
                          <a:effectLst/>
                        </a:rPr>
                        <a:t>SF/</a:t>
                      </a:r>
                      <a:r>
                        <a:rPr lang="ko-KR" altLang="en-US" sz="800" u="none" strike="noStrike">
                          <a:effectLst/>
                        </a:rPr>
                        <a:t>공포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36683"/>
                  </a:ext>
                </a:extLst>
              </a:tr>
              <a:tr h="2373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46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대세 배우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65009"/>
                  </a:ext>
                </a:extLst>
              </a:tr>
              <a:tr h="5010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인기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독점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드라마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어드벤처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코미디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공포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</a:rPr>
                        <a:t>,  </a:t>
                      </a:r>
                      <a:r>
                        <a:rPr lang="en" sz="800" u="none" strike="noStrike" dirty="0">
                          <a:effectLst/>
                        </a:rPr>
                        <a:t>SF, </a:t>
                      </a:r>
                      <a:r>
                        <a:rPr lang="ko-KR" altLang="en-US" sz="800" u="none" strike="noStrike" dirty="0">
                          <a:effectLst/>
                        </a:rPr>
                        <a:t>판타지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50420"/>
                  </a:ext>
                </a:extLst>
              </a:tr>
              <a:tr h="2373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Search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VOD </a:t>
                      </a:r>
                      <a:r>
                        <a:rPr lang="ko-KR" altLang="en-US" sz="800" u="none" strike="noStrike">
                          <a:effectLst/>
                        </a:rPr>
                        <a:t>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523256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최근 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534494"/>
                  </a:ext>
                </a:extLst>
              </a:tr>
              <a:tr h="2373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Notification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컨텐츠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045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관심 장르 컨텐츠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97693"/>
                  </a:ext>
                </a:extLst>
              </a:tr>
              <a:tr h="23732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Profile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프로필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추가 </a:t>
                      </a:r>
                      <a:r>
                        <a:rPr lang="en-US" altLang="ko-KR" sz="800" u="none" strike="noStrike" dirty="0">
                          <a:effectLst/>
                        </a:rPr>
                        <a:t>/ </a:t>
                      </a:r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81739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계정관리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멤버쉽</a:t>
                      </a:r>
                      <a:r>
                        <a:rPr lang="ko-KR" altLang="en-US" sz="800" u="none" strike="noStrike" dirty="0">
                          <a:effectLst/>
                        </a:rPr>
                        <a:t> 관리 및 세부사항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93447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프로필 관리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권한설정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74263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시청불가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9735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결제문의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48307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시청문의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96208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7053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Final IA &amp;</a:t>
            </a:r>
            <a:r>
              <a:rPr kumimoji="1"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8AC3C93-C442-2643-82FE-7F73159CE94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적합한 정보 제공</a:t>
            </a:r>
            <a:endParaRPr kumimoji="1"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9211EFD-878D-944E-8D5C-488170619AB1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많은 </a:t>
            </a:r>
            <a:r>
              <a:rPr kumimoji="1" lang="en-US" altLang="ko-KR" sz="1400" dirty="0"/>
              <a:t>VOD</a:t>
            </a:r>
            <a:r>
              <a:rPr kumimoji="1" lang="ko-KR" altLang="en-US" sz="1400" dirty="0"/>
              <a:t>들을 장르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플랫폼 별로 분류하여</a:t>
            </a: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사용자가 원하는 정보만을 접할 수 있도록 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9D3F41-7E8A-A048-94A7-07C685ED6FE3}"/>
              </a:ext>
            </a:extLst>
          </p:cNvPr>
          <p:cNvSpPr txBox="1">
            <a:spLocks/>
          </p:cNvSpPr>
          <p:nvPr/>
        </p:nvSpPr>
        <p:spPr>
          <a:xfrm>
            <a:off x="757239" y="365405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컨텐츠 독점화</a:t>
            </a:r>
            <a:endParaRPr kumimoji="1" lang="en-US" altLang="ko-KR" sz="14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D55D722-F4B1-9541-BE3A-4FA7683849EC}"/>
              </a:ext>
            </a:extLst>
          </p:cNvPr>
          <p:cNvSpPr txBox="1">
            <a:spLocks/>
          </p:cNvSpPr>
          <p:nvPr/>
        </p:nvSpPr>
        <p:spPr>
          <a:xfrm>
            <a:off x="757239" y="4104160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독점화를 통해 경쟁력을 가진 컨텐츠를 제공한다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985E601-75E7-D849-9D33-B3F50C7A170E}"/>
              </a:ext>
            </a:extLst>
          </p:cNvPr>
          <p:cNvSpPr txBox="1">
            <a:spLocks/>
          </p:cNvSpPr>
          <p:nvPr/>
        </p:nvSpPr>
        <p:spPr>
          <a:xfrm>
            <a:off x="757239" y="5112355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계정 공유화</a:t>
            </a:r>
            <a:endParaRPr kumimoji="1"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2D9913C-E287-4445-88E1-8076DA5C2298}"/>
              </a:ext>
            </a:extLst>
          </p:cNvPr>
          <p:cNvSpPr txBox="1">
            <a:spLocks/>
          </p:cNvSpPr>
          <p:nvPr/>
        </p:nvSpPr>
        <p:spPr>
          <a:xfrm>
            <a:off x="757239" y="5562462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하나의 계정을 여럿이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최대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인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나누어 쓸 수 있으며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서로의 관심 장르를 공유하거나 추천할 수 있다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71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46FD281B-7094-184A-9F3D-1D430F7EEE46}"/>
              </a:ext>
            </a:extLst>
          </p:cNvPr>
          <p:cNvSpPr txBox="1">
            <a:spLocks/>
          </p:cNvSpPr>
          <p:nvPr/>
        </p:nvSpPr>
        <p:spPr>
          <a:xfrm>
            <a:off x="625559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Weaknesses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7DC49F5C-761D-7845-AC70-C37BA164022C}"/>
              </a:ext>
            </a:extLst>
          </p:cNvPr>
          <p:cNvSpPr txBox="1">
            <a:spLocks/>
          </p:cNvSpPr>
          <p:nvPr/>
        </p:nvSpPr>
        <p:spPr>
          <a:xfrm>
            <a:off x="625559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컨텐츠의 대부분을 소유하지 않는다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여러 계층의 구독 서비스를 제공하지 않는다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D7001EBF-08F9-2240-9534-05B85FA3CCC1}"/>
              </a:ext>
            </a:extLst>
          </p:cNvPr>
          <p:cNvSpPr txBox="1">
            <a:spLocks/>
          </p:cNvSpPr>
          <p:nvPr/>
        </p:nvSpPr>
        <p:spPr>
          <a:xfrm>
            <a:off x="3473644" y="341631"/>
            <a:ext cx="5563891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/>
              <a:t>VI</a:t>
            </a:r>
            <a:br>
              <a:rPr kumimoji="1" lang="en-US" altLang="ko-KR" sz="2000" dirty="0"/>
            </a:br>
            <a:r>
              <a:rPr kumimoji="1" lang="en-US" altLang="ko-KR" dirty="0"/>
              <a:t>SWOT</a:t>
            </a:r>
            <a:endParaRPr kumimoji="1" lang="ko-Kore-KR" altLang="en-US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6377AAB-6B8F-E345-A4DE-EB4E90A905B9}"/>
              </a:ext>
            </a:extLst>
          </p:cNvPr>
          <p:cNvSpPr txBox="1">
            <a:spLocks/>
          </p:cNvSpPr>
          <p:nvPr/>
        </p:nvSpPr>
        <p:spPr>
          <a:xfrm>
            <a:off x="267600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Strengths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5D07794B-7393-A244-A8EE-EE143155EEF8}"/>
              </a:ext>
            </a:extLst>
          </p:cNvPr>
          <p:cNvSpPr txBox="1">
            <a:spLocks/>
          </p:cNvSpPr>
          <p:nvPr/>
        </p:nvSpPr>
        <p:spPr>
          <a:xfrm>
            <a:off x="267600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독점화 컨텐츠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접근 용이성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다운로드</a:t>
            </a:r>
            <a:r>
              <a:rPr kumimoji="1" lang="en-US" altLang="ko-KR" sz="1200" dirty="0"/>
              <a:t>(Offline)</a:t>
            </a:r>
            <a:r>
              <a:rPr kumimoji="1" lang="ko-KR" altLang="en-US" sz="1200" dirty="0"/>
              <a:t> 기능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합리적인 가격</a:t>
            </a:r>
            <a:endParaRPr kumimoji="1" lang="ko-Kore-KR" altLang="en-US" sz="12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55CD9B49-88BF-394B-BDA5-BF2258C2DB72}"/>
              </a:ext>
            </a:extLst>
          </p:cNvPr>
          <p:cNvSpPr txBox="1">
            <a:spLocks/>
          </p:cNvSpPr>
          <p:nvPr/>
        </p:nvSpPr>
        <p:spPr>
          <a:xfrm>
            <a:off x="267600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Opportunities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52705C14-778F-E349-BA7E-E5B480310CF1}"/>
              </a:ext>
            </a:extLst>
          </p:cNvPr>
          <p:cNvSpPr txBox="1">
            <a:spLocks/>
          </p:cNvSpPr>
          <p:nvPr/>
        </p:nvSpPr>
        <p:spPr>
          <a:xfrm>
            <a:off x="267600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en-US" altLang="ko-Kore-KR" sz="1200" dirty="0"/>
              <a:t>OTT </a:t>
            </a:r>
            <a:r>
              <a:rPr kumimoji="1" lang="ko-KR" altLang="en-US" sz="1200" dirty="0"/>
              <a:t>서비스 시장이 점점 거대해지고 있다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7B321A0-284C-C74E-A2A1-6A93C341EDDC}"/>
              </a:ext>
            </a:extLst>
          </p:cNvPr>
          <p:cNvSpPr txBox="1">
            <a:spLocks/>
          </p:cNvSpPr>
          <p:nvPr/>
        </p:nvSpPr>
        <p:spPr>
          <a:xfrm>
            <a:off x="625559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Threats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D3849897-D793-4242-B11D-15CBC788AF40}"/>
              </a:ext>
            </a:extLst>
          </p:cNvPr>
          <p:cNvSpPr txBox="1">
            <a:spLocks/>
          </p:cNvSpPr>
          <p:nvPr/>
        </p:nvSpPr>
        <p:spPr>
          <a:xfrm>
            <a:off x="625559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디지털 스트리밍 경쟁자는 매년 증가하고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서비스 제공업체에 대한 엄격한 정부 규정과 규제가 큰 위협이 될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불법 다운로드로 인한 위협이 생길 수 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29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D8EC9-1A1D-FA4F-AB7B-1144334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4" y="1501647"/>
            <a:ext cx="2232818" cy="4870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321CF-29D8-0E45-8210-EDEF33A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26" y="1501647"/>
            <a:ext cx="2253720" cy="487070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-home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787EBDA-9FF5-3243-88B5-2669616FBB28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783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en-US" altLang="ko-KR" sz="1200" dirty="0"/>
              <a:t>Home 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프로필 상세페이지로 이동</a:t>
            </a:r>
            <a:endParaRPr kumimoji="1" lang="en-US" altLang="ko-KR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7A0CE4-C026-5B4A-889E-E3656B6D5C81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D2F042-3045-0F42-BFA3-22A8CE85B3C9}"/>
              </a:ext>
            </a:extLst>
          </p:cNvPr>
          <p:cNvGrpSpPr/>
          <p:nvPr/>
        </p:nvGrpSpPr>
        <p:grpSpPr>
          <a:xfrm>
            <a:off x="671744" y="1970991"/>
            <a:ext cx="2346917" cy="3784349"/>
            <a:chOff x="1308299" y="749499"/>
            <a:chExt cx="2346917" cy="37843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6B9551-0AE8-1146-B48F-5D6BD53260BE}"/>
                </a:ext>
              </a:extLst>
            </p:cNvPr>
            <p:cNvSpPr/>
            <p:nvPr/>
          </p:nvSpPr>
          <p:spPr>
            <a:xfrm>
              <a:off x="1422399" y="863599"/>
              <a:ext cx="2232817" cy="36702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599A44-DE2A-9042-B26E-8FEB2706F9D2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CC55A8-C74C-B349-A88E-CA54EFEA874A}"/>
              </a:ext>
            </a:extLst>
          </p:cNvPr>
          <p:cNvGrpSpPr/>
          <p:nvPr/>
        </p:nvGrpSpPr>
        <p:grpSpPr>
          <a:xfrm>
            <a:off x="614694" y="1369259"/>
            <a:ext cx="916741" cy="479861"/>
            <a:chOff x="1308299" y="749499"/>
            <a:chExt cx="916741" cy="4798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C75D9D-06DB-8B47-B1CE-4FC21DBB4774}"/>
                </a:ext>
              </a:extLst>
            </p:cNvPr>
            <p:cNvSpPr/>
            <p:nvPr/>
          </p:nvSpPr>
          <p:spPr>
            <a:xfrm>
              <a:off x="1422400" y="863600"/>
              <a:ext cx="802640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DC5F62-4D88-DB4E-AA83-D1447797A9C8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B09F62-BC88-6A40-A2B3-81BD3EA58A2F}"/>
              </a:ext>
            </a:extLst>
          </p:cNvPr>
          <p:cNvGrpSpPr/>
          <p:nvPr/>
        </p:nvGrpSpPr>
        <p:grpSpPr>
          <a:xfrm>
            <a:off x="2445884" y="1426309"/>
            <a:ext cx="587738" cy="479861"/>
            <a:chOff x="1308299" y="749499"/>
            <a:chExt cx="587738" cy="4798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E0CAF7-3F80-C449-9DD6-5DDCFA103C36}"/>
                </a:ext>
              </a:extLst>
            </p:cNvPr>
            <p:cNvSpPr/>
            <p:nvPr/>
          </p:nvSpPr>
          <p:spPr>
            <a:xfrm>
              <a:off x="1422400" y="863600"/>
              <a:ext cx="473637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C0482A2-239C-7A44-81F1-95AAE750EC4B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4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7F0B51-BBEF-BC42-9F8F-9009B2667134}"/>
              </a:ext>
            </a:extLst>
          </p:cNvPr>
          <p:cNvGrpSpPr/>
          <p:nvPr/>
        </p:nvGrpSpPr>
        <p:grpSpPr>
          <a:xfrm>
            <a:off x="688193" y="5934261"/>
            <a:ext cx="2330467" cy="456377"/>
            <a:chOff x="1308299" y="749499"/>
            <a:chExt cx="2330467" cy="4563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32B1A4-88DC-E147-9E5A-0EFF2C0C84CF}"/>
                </a:ext>
              </a:extLst>
            </p:cNvPr>
            <p:cNvSpPr/>
            <p:nvPr/>
          </p:nvSpPr>
          <p:spPr>
            <a:xfrm>
              <a:off x="1422399" y="863600"/>
              <a:ext cx="2216367" cy="3422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2B84C9-6651-584C-8965-FFC545ABF8C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3</a:t>
              </a:r>
              <a:endParaRPr kumimoji="1" lang="ko-Kore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F27756-4999-5A41-BC28-E156CE838FE1}"/>
              </a:ext>
            </a:extLst>
          </p:cNvPr>
          <p:cNvSpPr txBox="1"/>
          <p:nvPr/>
        </p:nvSpPr>
        <p:spPr>
          <a:xfrm>
            <a:off x="12165106" y="1792941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D80E55D-4644-6F4C-981B-7E5BA514BCDC}"/>
              </a:ext>
            </a:extLst>
          </p:cNvPr>
          <p:cNvSpPr txBox="1">
            <a:spLocks/>
          </p:cNvSpPr>
          <p:nvPr/>
        </p:nvSpPr>
        <p:spPr>
          <a:xfrm>
            <a:off x="6095999" y="4023918"/>
            <a:ext cx="5022936" cy="234843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en-US" altLang="ko-KR" sz="1200" dirty="0"/>
              <a:t>Home 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되돌아가기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재생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트레일러 영상 재생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좋아요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싫어요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다운로드 등 기능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FontTx/>
              <a:buAutoNum type="arabicPeriod"/>
            </a:pPr>
            <a:r>
              <a:rPr kumimoji="1" lang="ko-KR" altLang="en-US" sz="1200" dirty="0"/>
              <a:t>프로필 상세페이지로 이동</a:t>
            </a:r>
            <a:endParaRPr kumimoji="1" lang="en-US" altLang="ko-KR" sz="12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53388D1-957A-C54F-85B1-CEEE4F6606D5}"/>
              </a:ext>
            </a:extLst>
          </p:cNvPr>
          <p:cNvSpPr txBox="1">
            <a:spLocks/>
          </p:cNvSpPr>
          <p:nvPr/>
        </p:nvSpPr>
        <p:spPr>
          <a:xfrm>
            <a:off x="6095998" y="3573810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컨텐츠 상세 페이지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7ADDA8-DA3C-F343-A6C7-F38530D7C8C9}"/>
              </a:ext>
            </a:extLst>
          </p:cNvPr>
          <p:cNvGrpSpPr/>
          <p:nvPr/>
        </p:nvGrpSpPr>
        <p:grpSpPr>
          <a:xfrm>
            <a:off x="3244265" y="1484266"/>
            <a:ext cx="458371" cy="421904"/>
            <a:chOff x="1308299" y="749499"/>
            <a:chExt cx="458371" cy="42190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31D9D-7D3C-2846-9743-6D37BAFBBA78}"/>
                </a:ext>
              </a:extLst>
            </p:cNvPr>
            <p:cNvSpPr/>
            <p:nvPr/>
          </p:nvSpPr>
          <p:spPr>
            <a:xfrm>
              <a:off x="1422400" y="863600"/>
              <a:ext cx="344270" cy="3078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61D5CE-4C4F-6144-9E52-9BBEF39992D4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7EDB20-F55F-A748-8536-581B20A1114E}"/>
              </a:ext>
            </a:extLst>
          </p:cNvPr>
          <p:cNvGrpSpPr/>
          <p:nvPr/>
        </p:nvGrpSpPr>
        <p:grpSpPr>
          <a:xfrm>
            <a:off x="3317273" y="3189069"/>
            <a:ext cx="1586420" cy="369198"/>
            <a:chOff x="1308299" y="749499"/>
            <a:chExt cx="1586420" cy="36919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EBD349-74B7-E947-B759-C5E1DC640813}"/>
                </a:ext>
              </a:extLst>
            </p:cNvPr>
            <p:cNvSpPr/>
            <p:nvPr/>
          </p:nvSpPr>
          <p:spPr>
            <a:xfrm>
              <a:off x="1413434" y="890495"/>
              <a:ext cx="1481285" cy="228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FE01552-6942-E444-B79D-D016D028C5D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48AA45E-08C4-6E43-84AD-F91381760293}"/>
              </a:ext>
            </a:extLst>
          </p:cNvPr>
          <p:cNvGrpSpPr/>
          <p:nvPr/>
        </p:nvGrpSpPr>
        <p:grpSpPr>
          <a:xfrm>
            <a:off x="4862299" y="3204235"/>
            <a:ext cx="754047" cy="342303"/>
            <a:chOff x="1308299" y="749499"/>
            <a:chExt cx="754047" cy="34230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4A8D47-EC2D-2341-9D96-02A7BAA9AD02}"/>
                </a:ext>
              </a:extLst>
            </p:cNvPr>
            <p:cNvSpPr/>
            <p:nvPr/>
          </p:nvSpPr>
          <p:spPr>
            <a:xfrm>
              <a:off x="1422400" y="863600"/>
              <a:ext cx="639946" cy="228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D545216-C9F1-DD42-BC2A-613F3CC8DCD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3</a:t>
              </a:r>
              <a:endParaRPr kumimoji="1" lang="ko-Kore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61D791-AADA-C94A-A703-45380BBA6581}"/>
              </a:ext>
            </a:extLst>
          </p:cNvPr>
          <p:cNvGrpSpPr/>
          <p:nvPr/>
        </p:nvGrpSpPr>
        <p:grpSpPr>
          <a:xfrm>
            <a:off x="3317273" y="3457138"/>
            <a:ext cx="1659127" cy="405139"/>
            <a:chOff x="1308299" y="749499"/>
            <a:chExt cx="1659127" cy="4051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4A1C16-6CBD-DC4F-AD92-28BCBD9FB32C}"/>
                </a:ext>
              </a:extLst>
            </p:cNvPr>
            <p:cNvSpPr/>
            <p:nvPr/>
          </p:nvSpPr>
          <p:spPr>
            <a:xfrm>
              <a:off x="1422400" y="863600"/>
              <a:ext cx="1545026" cy="2910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180B26-CB08-5147-B9F6-0B803B9BF5DA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4</a:t>
              </a:r>
              <a:endParaRPr kumimoji="1" lang="ko-Kore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881663-DD1F-2346-88F2-8413DB127596}"/>
              </a:ext>
            </a:extLst>
          </p:cNvPr>
          <p:cNvGrpSpPr/>
          <p:nvPr/>
        </p:nvGrpSpPr>
        <p:grpSpPr>
          <a:xfrm>
            <a:off x="3287146" y="4130346"/>
            <a:ext cx="2262007" cy="1906129"/>
            <a:chOff x="1308299" y="749499"/>
            <a:chExt cx="2262007" cy="190612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F8E416-70E2-3F4C-A0D1-1C11B728BD37}"/>
                </a:ext>
              </a:extLst>
            </p:cNvPr>
            <p:cNvSpPr/>
            <p:nvPr/>
          </p:nvSpPr>
          <p:spPr>
            <a:xfrm>
              <a:off x="1422400" y="863600"/>
              <a:ext cx="2147906" cy="17920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A2A792-258C-D043-8839-325A2D2D31D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5</a:t>
              </a:r>
              <a:endParaRPr kumimoji="1" lang="ko-Kore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0DAFB82-D03B-EC41-8211-AE4CE59E0AF3}"/>
              </a:ext>
            </a:extLst>
          </p:cNvPr>
          <p:cNvGrpSpPr/>
          <p:nvPr/>
        </p:nvGrpSpPr>
        <p:grpSpPr>
          <a:xfrm>
            <a:off x="5037574" y="1448309"/>
            <a:ext cx="578772" cy="503445"/>
            <a:chOff x="1317264" y="749499"/>
            <a:chExt cx="578772" cy="50344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C982F01-ACFC-774F-94CA-3024E5E1B1B1}"/>
                </a:ext>
              </a:extLst>
            </p:cNvPr>
            <p:cNvSpPr/>
            <p:nvPr/>
          </p:nvSpPr>
          <p:spPr>
            <a:xfrm>
              <a:off x="1422400" y="863600"/>
              <a:ext cx="473636" cy="3893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953143D-28BA-4C4A-A6F2-88706C31B8EE}"/>
                </a:ext>
              </a:extLst>
            </p:cNvPr>
            <p:cNvSpPr/>
            <p:nvPr/>
          </p:nvSpPr>
          <p:spPr>
            <a:xfrm>
              <a:off x="1317264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7</a:t>
              </a:r>
              <a:endParaRPr kumimoji="1" lang="ko-Kore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357CF8-96F9-684E-98E3-362721C72717}"/>
              </a:ext>
            </a:extLst>
          </p:cNvPr>
          <p:cNvGrpSpPr/>
          <p:nvPr/>
        </p:nvGrpSpPr>
        <p:grpSpPr>
          <a:xfrm>
            <a:off x="3250132" y="5938784"/>
            <a:ext cx="2299021" cy="433567"/>
            <a:chOff x="1308299" y="749499"/>
            <a:chExt cx="2299021" cy="43356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C3E29F5-C49E-0949-AB75-10E23F9CA60D}"/>
                </a:ext>
              </a:extLst>
            </p:cNvPr>
            <p:cNvSpPr/>
            <p:nvPr/>
          </p:nvSpPr>
          <p:spPr>
            <a:xfrm>
              <a:off x="1422400" y="863600"/>
              <a:ext cx="2184920" cy="3194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8B81BCB-3008-6F4C-8053-45AFD22EB5A7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6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1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5F18AA-3B31-9E44-9D4A-36DD1227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84" y="1501647"/>
            <a:ext cx="2244494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–my stuff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0C426D-6FE5-5549-A659-1B46F7C797F4}"/>
              </a:ext>
            </a:extLst>
          </p:cNvPr>
          <p:cNvGrpSpPr/>
          <p:nvPr/>
        </p:nvGrpSpPr>
        <p:grpSpPr>
          <a:xfrm>
            <a:off x="2462283" y="1726700"/>
            <a:ext cx="2134003" cy="453255"/>
            <a:chOff x="1308299" y="749499"/>
            <a:chExt cx="2134003" cy="45325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D2E0FD-948E-E842-AA0A-E350368AC15B}"/>
                </a:ext>
              </a:extLst>
            </p:cNvPr>
            <p:cNvSpPr/>
            <p:nvPr/>
          </p:nvSpPr>
          <p:spPr>
            <a:xfrm>
              <a:off x="1422399" y="863600"/>
              <a:ext cx="2019903" cy="3391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ADDCB4-6155-174B-8FC6-AB1291A8652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DECD7D1A-DC05-5D4E-BF73-455EAF1695D9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원하는 컨텐츠를 위한 표시 설정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9CE52FD-6B32-9644-A4D6-AE1FD9A61874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Stuff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737375-4A79-FC41-8335-7322BDE814AC}"/>
              </a:ext>
            </a:extLst>
          </p:cNvPr>
          <p:cNvGrpSpPr/>
          <p:nvPr/>
        </p:nvGrpSpPr>
        <p:grpSpPr>
          <a:xfrm>
            <a:off x="2378571" y="2437283"/>
            <a:ext cx="2328207" cy="3617829"/>
            <a:chOff x="1308299" y="749499"/>
            <a:chExt cx="2328207" cy="361782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F997EE-5D72-1A4B-92DA-81C558F00301}"/>
                </a:ext>
              </a:extLst>
            </p:cNvPr>
            <p:cNvSpPr/>
            <p:nvPr/>
          </p:nvSpPr>
          <p:spPr>
            <a:xfrm>
              <a:off x="1422400" y="863600"/>
              <a:ext cx="2214106" cy="35037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77EB5-1D92-624E-BE32-B524C08C202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DD9426-A078-F343-8951-C7C2F971649A}"/>
              </a:ext>
            </a:extLst>
          </p:cNvPr>
          <p:cNvSpPr/>
          <p:nvPr/>
        </p:nvSpPr>
        <p:spPr>
          <a:xfrm>
            <a:off x="2490411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8BC96-8A33-484F-BB33-F1CA933B3FE4}"/>
              </a:ext>
            </a:extLst>
          </p:cNvPr>
          <p:cNvSpPr/>
          <p:nvPr/>
        </p:nvSpPr>
        <p:spPr>
          <a:xfrm>
            <a:off x="2376311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677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659274" y="3429000"/>
            <a:ext cx="48734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개봉된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상영중인 영화들을 시청한다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영화관을 가지못하는 상황에 처했을 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세계적인 바이러스에 의해 외출이 통제될 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언제 어디서나 문화활동이 가능하다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1481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2A95BB-4514-264E-943B-538BAF05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6" y="1501647"/>
            <a:ext cx="2245090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-downloads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A48913-95BA-8D4A-AD65-556DC0B00AA5}"/>
              </a:ext>
            </a:extLst>
          </p:cNvPr>
          <p:cNvGrpSpPr/>
          <p:nvPr/>
        </p:nvGrpSpPr>
        <p:grpSpPr>
          <a:xfrm>
            <a:off x="2461986" y="2620900"/>
            <a:ext cx="1811213" cy="3378455"/>
            <a:chOff x="1308299" y="749499"/>
            <a:chExt cx="1811213" cy="33784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E4092F-AE24-6946-94FB-952C1F7DEE5C}"/>
                </a:ext>
              </a:extLst>
            </p:cNvPr>
            <p:cNvSpPr/>
            <p:nvPr/>
          </p:nvSpPr>
          <p:spPr>
            <a:xfrm>
              <a:off x="1422399" y="863599"/>
              <a:ext cx="1697113" cy="32643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0947D7B-49A3-D541-BA32-C28106F97EB0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8EDC4E8E-AF73-7844-B11C-B2E140A88C86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다운로드</a:t>
            </a:r>
            <a:r>
              <a:rPr kumimoji="1" lang="en-US" altLang="ko-KR" sz="1200" dirty="0"/>
              <a:t>/</a:t>
            </a:r>
            <a:r>
              <a:rPr kumimoji="1" lang="ko-KR" altLang="en-US" sz="1200" dirty="0" err="1"/>
              <a:t>재다운로드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기간 초기화</a:t>
            </a:r>
            <a:r>
              <a:rPr kumimoji="1" lang="en-US" altLang="ko-KR" sz="1200" dirty="0"/>
              <a:t>)</a:t>
            </a:r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37D98A9-85E0-0240-9194-EDFCA311912A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EE58-6F81-4044-8C5D-2E8420DAE6B9}"/>
              </a:ext>
            </a:extLst>
          </p:cNvPr>
          <p:cNvGrpSpPr/>
          <p:nvPr/>
        </p:nvGrpSpPr>
        <p:grpSpPr>
          <a:xfrm>
            <a:off x="4220161" y="2620900"/>
            <a:ext cx="520369" cy="3378455"/>
            <a:chOff x="1308299" y="749499"/>
            <a:chExt cx="520369" cy="33784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D7306AD-62B7-F740-994A-50EE127C2A42}"/>
                </a:ext>
              </a:extLst>
            </p:cNvPr>
            <p:cNvSpPr/>
            <p:nvPr/>
          </p:nvSpPr>
          <p:spPr>
            <a:xfrm>
              <a:off x="1422400" y="863599"/>
              <a:ext cx="406268" cy="32643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3D49D3F-4DB0-9740-B930-17D2094D4C5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76EC61-56E9-254E-9F23-8BE74F4FDD3F}"/>
              </a:ext>
            </a:extLst>
          </p:cNvPr>
          <p:cNvSpPr/>
          <p:nvPr/>
        </p:nvSpPr>
        <p:spPr>
          <a:xfrm>
            <a:off x="2524163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21A5F9-120E-094B-BE29-762D21D1AC96}"/>
              </a:ext>
            </a:extLst>
          </p:cNvPr>
          <p:cNvSpPr/>
          <p:nvPr/>
        </p:nvSpPr>
        <p:spPr>
          <a:xfrm>
            <a:off x="2410063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216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181798-E5A0-C246-A534-8FB9B335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37" y="1501647"/>
            <a:ext cx="2249187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iv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-notification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1A7908-F058-954F-9684-939328FFB6DE}"/>
              </a:ext>
            </a:extLst>
          </p:cNvPr>
          <p:cNvGrpSpPr/>
          <p:nvPr/>
        </p:nvGrpSpPr>
        <p:grpSpPr>
          <a:xfrm>
            <a:off x="2548186" y="1925684"/>
            <a:ext cx="2028145" cy="2778431"/>
            <a:chOff x="1308299" y="749499"/>
            <a:chExt cx="2028145" cy="27784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D9991E-1642-FE4E-88A1-08B93D05D7A1}"/>
                </a:ext>
              </a:extLst>
            </p:cNvPr>
            <p:cNvSpPr/>
            <p:nvPr/>
          </p:nvSpPr>
          <p:spPr>
            <a:xfrm>
              <a:off x="1422400" y="863600"/>
              <a:ext cx="1914044" cy="266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E50121-3E04-9A4B-892C-9CB7E8B868FF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469EA1EB-0830-CA4E-986F-53C117F90A9B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5298BAF-A2CB-434D-9BEF-FCA6FBF66E2A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71179-B1D6-C74B-998C-BE50209C4DDA}"/>
              </a:ext>
            </a:extLst>
          </p:cNvPr>
          <p:cNvSpPr/>
          <p:nvPr/>
        </p:nvSpPr>
        <p:spPr>
          <a:xfrm>
            <a:off x="2492757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2E44C-DEE6-B84E-8D49-03DD60E1E088}"/>
              </a:ext>
            </a:extLst>
          </p:cNvPr>
          <p:cNvSpPr/>
          <p:nvPr/>
        </p:nvSpPr>
        <p:spPr>
          <a:xfrm>
            <a:off x="2378657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824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D75C01-EE79-0749-83BC-7088CEAF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94" y="1501647"/>
            <a:ext cx="2247552" cy="4870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7F4D9D-7D8E-504B-B9F6-37C452CA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4" y="1501647"/>
            <a:ext cx="2253609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v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-search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4DCF2F-75EE-F447-9181-2412C762B20D}"/>
              </a:ext>
            </a:extLst>
          </p:cNvPr>
          <p:cNvGrpSpPr/>
          <p:nvPr/>
        </p:nvGrpSpPr>
        <p:grpSpPr>
          <a:xfrm>
            <a:off x="715055" y="1951754"/>
            <a:ext cx="2174085" cy="479861"/>
            <a:chOff x="1308299" y="749499"/>
            <a:chExt cx="2174085" cy="47986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5C8F24-B9AB-F841-A81A-8DF282D9D85D}"/>
                </a:ext>
              </a:extLst>
            </p:cNvPr>
            <p:cNvSpPr/>
            <p:nvPr/>
          </p:nvSpPr>
          <p:spPr>
            <a:xfrm>
              <a:off x="1422399" y="863600"/>
              <a:ext cx="2059985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645DE8A-32A5-DE46-AC16-B7A722897DCA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D941A2DE-DC37-D047-AEC3-9A3B4D1BC454}"/>
              </a:ext>
            </a:extLst>
          </p:cNvPr>
          <p:cNvSpPr txBox="1">
            <a:spLocks/>
          </p:cNvSpPr>
          <p:nvPr/>
        </p:nvSpPr>
        <p:spPr>
          <a:xfrm>
            <a:off x="6095999" y="1951755"/>
            <a:ext cx="5022936" cy="14772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검색기능</a:t>
            </a:r>
            <a:r>
              <a:rPr kumimoji="1" lang="en-US" altLang="ko-KR" sz="1200" dirty="0"/>
              <a:t>(</a:t>
            </a:r>
            <a:r>
              <a:rPr kumimoji="1" lang="ko-KR" altLang="en-US" sz="1200" dirty="0" err="1"/>
              <a:t>키패드</a:t>
            </a:r>
            <a:r>
              <a:rPr kumimoji="1" lang="ko-KR" altLang="en-US" sz="1200" dirty="0"/>
              <a:t> 생성</a:t>
            </a:r>
            <a:r>
              <a:rPr kumimoji="1" lang="en-US" altLang="ko-KR" sz="1200" dirty="0"/>
              <a:t>)</a:t>
            </a:r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6FC7986-DEF6-3C44-888F-434001E90182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6CEA05-21BE-8940-A59F-A8C79B4C22CA}"/>
              </a:ext>
            </a:extLst>
          </p:cNvPr>
          <p:cNvGrpSpPr/>
          <p:nvPr/>
        </p:nvGrpSpPr>
        <p:grpSpPr>
          <a:xfrm>
            <a:off x="715055" y="2565068"/>
            <a:ext cx="2339357" cy="3043995"/>
            <a:chOff x="1308299" y="749499"/>
            <a:chExt cx="2339357" cy="304399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E2AB1B-E928-5846-92B2-18C64B7A2E75}"/>
                </a:ext>
              </a:extLst>
            </p:cNvPr>
            <p:cNvSpPr/>
            <p:nvPr/>
          </p:nvSpPr>
          <p:spPr>
            <a:xfrm>
              <a:off x="1422399" y="863600"/>
              <a:ext cx="2225257" cy="2929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BECC313-8F05-AC45-826B-8704898BE2DC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910396-91AD-834A-B045-8AC12DA1330C}"/>
              </a:ext>
            </a:extLst>
          </p:cNvPr>
          <p:cNvSpPr/>
          <p:nvPr/>
        </p:nvSpPr>
        <p:spPr>
          <a:xfrm>
            <a:off x="802293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7C88B3-967F-0541-818A-622870BB1BF0}"/>
              </a:ext>
            </a:extLst>
          </p:cNvPr>
          <p:cNvSpPr/>
          <p:nvPr/>
        </p:nvSpPr>
        <p:spPr>
          <a:xfrm>
            <a:off x="688193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760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768505" y="3429000"/>
            <a:ext cx="47291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현재 극장에서 상영하고있는 최신영화인가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장르의 영화가 있는가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간편하게 시청이 가능한가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기능이 복잡하지 않은가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3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954" y="924034"/>
            <a:ext cx="646809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055743" y="3429000"/>
            <a:ext cx="60805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영화를 시청하기위해서는 여러가지 행동이 이루어진다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과정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&gt;</a:t>
            </a:r>
          </a:p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티켓 발권을 위한 영화 예매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영화관에서의 티켓 검사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(+QR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체온 측정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:Because of COVID),</a:t>
            </a:r>
          </a:p>
          <a:p>
            <a:pPr algn="ctr"/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좌석찾기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터치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클릭 몇 번으로 이 모든 과정을 생략합니다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2911473" y="3302477"/>
            <a:ext cx="63690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다양한 카테고리의 영화를 제공한다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회원의 취향을 고려해 관심 장르의 설정이 가능하며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관심 장르 위주의 영화들 위주로 보여준다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검색 기능으로 원하는 영화의 정보를 빠르게 찾을 수 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회원의 관람 내역에 따라 영화를 추천해준다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0FB9A4-E9D7-6542-8BA7-38EBE814F687}"/>
              </a:ext>
            </a:extLst>
          </p:cNvPr>
          <p:cNvSpPr txBox="1">
            <a:spLocks/>
          </p:cNvSpPr>
          <p:nvPr/>
        </p:nvSpPr>
        <p:spPr>
          <a:xfrm>
            <a:off x="2588821" y="924034"/>
            <a:ext cx="7014358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of 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1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705578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Market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Size</a:t>
            </a: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2469435" y="4266957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3081048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Competitor</a:t>
            </a:r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C9803785-A2E5-9B4B-937D-C93E08C20D0D}"/>
              </a:ext>
            </a:extLst>
          </p:cNvPr>
          <p:cNvSpPr/>
          <p:nvPr/>
        </p:nvSpPr>
        <p:spPr>
          <a:xfrm rot="13500000">
            <a:off x="468397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FEC2488-003D-E04A-A4FA-3966D39ADAAF}"/>
              </a:ext>
            </a:extLst>
          </p:cNvPr>
          <p:cNvSpPr txBox="1">
            <a:spLocks/>
          </p:cNvSpPr>
          <p:nvPr/>
        </p:nvSpPr>
        <p:spPr>
          <a:xfrm>
            <a:off x="527027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SWOT</a:t>
            </a:r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DC660FC8-A9E3-6742-823E-732D857BF0DA}"/>
              </a:ext>
            </a:extLst>
          </p:cNvPr>
          <p:cNvSpPr/>
          <p:nvPr/>
        </p:nvSpPr>
        <p:spPr>
          <a:xfrm rot="13500000">
            <a:off x="6672121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8B862E4-CF8F-5F40-8DCB-9EB5264ACDBA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Expected Result and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Business Model</a:t>
            </a:r>
          </a:p>
        </p:txBody>
      </p:sp>
      <p:sp>
        <p:nvSpPr>
          <p:cNvPr id="20" name="L 도형 19">
            <a:extLst>
              <a:ext uri="{FF2B5EF4-FFF2-40B4-BE49-F238E27FC236}">
                <a16:creationId xmlns:a16="http://schemas.microsoft.com/office/drawing/2014/main" id="{A8BFF562-20DC-3D4C-A2FF-ACDA4607573E}"/>
              </a:ext>
            </a:extLst>
          </p:cNvPr>
          <p:cNvSpPr/>
          <p:nvPr/>
        </p:nvSpPr>
        <p:spPr>
          <a:xfrm rot="13500000">
            <a:off x="9214341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8E5DEAF-7B4C-284C-B290-8F0FAAA995F5}"/>
              </a:ext>
            </a:extLst>
          </p:cNvPr>
          <p:cNvSpPr txBox="1">
            <a:spLocks/>
          </p:cNvSpPr>
          <p:nvPr/>
        </p:nvSpPr>
        <p:spPr>
          <a:xfrm>
            <a:off x="9648726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96820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Size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500368-D697-B54E-9D1B-D16FD24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9" y="2427100"/>
            <a:ext cx="6515100" cy="4305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AE8BFA-8B6D-0543-A4DD-E2E4F51C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58" y="2177800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6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>
            <a:lumMod val="95000"/>
          </a:schemeClr>
        </a:solidFill>
        <a:effectLst/>
      </a:spPr>
      <a:bodyPr vert="horz" lIns="91440" tIns="45720" rIns="91440" bIns="45720" rtlCol="0" anchor="ctr">
        <a:noAutofit/>
      </a:bodyPr>
      <a:lstStyle>
        <a:defPPr algn="l">
          <a:lnSpc>
            <a:spcPct val="150000"/>
          </a:lnSpc>
          <a:defRPr kumimoji="1"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</TotalTime>
  <Words>1937</Words>
  <Application>Microsoft Macintosh PowerPoint</Application>
  <PresentationFormat>Widescreen</PresentationFormat>
  <Paragraphs>671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Apple SD Gothic Neo</vt:lpstr>
      <vt:lpstr>Apple SD Gothic Neo ExtraBold</vt:lpstr>
      <vt:lpstr>AppleGothic</vt:lpstr>
      <vt:lpstr>맑은 고딕</vt:lpstr>
      <vt:lpstr>Nanum Gothic</vt:lpstr>
      <vt:lpstr>NanumGothic</vt:lpstr>
      <vt:lpstr>Arial</vt:lpstr>
      <vt:lpstr>Calibri</vt:lpstr>
      <vt:lpstr>Calibri Light</vt:lpstr>
      <vt:lpstr>Noto Sans Armenian</vt:lpstr>
      <vt:lpstr>Office 테마</vt:lpstr>
      <vt:lpstr>App GUI</vt:lpstr>
      <vt:lpstr>I Items</vt:lpstr>
      <vt:lpstr>I App Name</vt:lpstr>
      <vt:lpstr>I Item Overview</vt:lpstr>
      <vt:lpstr>I User Needs</vt:lpstr>
      <vt:lpstr>I Define Core Contents</vt:lpstr>
      <vt:lpstr>PowerPoint Presentation</vt:lpstr>
      <vt:lpstr>II Items</vt:lpstr>
      <vt:lpstr>II  Market Size</vt:lpstr>
      <vt:lpstr>II  Competitor</vt:lpstr>
      <vt:lpstr>PowerPoint Presentation</vt:lpstr>
      <vt:lpstr>II Expected Result</vt:lpstr>
      <vt:lpstr>II Goal</vt:lpstr>
      <vt:lpstr>III Items</vt:lpstr>
      <vt:lpstr>III  Main Target</vt:lpstr>
      <vt:lpstr>III Sub Target</vt:lpstr>
      <vt:lpstr>III Persona (1/2)</vt:lpstr>
      <vt:lpstr>III Persona (2/2)</vt:lpstr>
      <vt:lpstr>IV Items</vt:lpstr>
      <vt:lpstr>IV – i  IA Benchmarks</vt:lpstr>
      <vt:lpstr>IV – ii IA Benchmarks</vt:lpstr>
      <vt:lpstr>IV – iii IA Benchmarks</vt:lpstr>
      <vt:lpstr>IV Competitive Analysis</vt:lpstr>
      <vt:lpstr>V Items</vt:lpstr>
      <vt:lpstr>V – i  Tone &amp; Manner</vt:lpstr>
      <vt:lpstr>V - i 형용사 이미지 공간</vt:lpstr>
      <vt:lpstr>PowerPoint Presentation</vt:lpstr>
      <vt:lpstr>V – ii Tone &amp; Manner</vt:lpstr>
      <vt:lpstr>V - ii 형용사 이미지 공간</vt:lpstr>
      <vt:lpstr>PowerPoint Presentation</vt:lpstr>
      <vt:lpstr>V – iii Tone &amp; Manner</vt:lpstr>
      <vt:lpstr>V - iii 형용사 이미지 공간</vt:lpstr>
      <vt:lpstr>PowerPoint Presentation</vt:lpstr>
      <vt:lpstr>V Color in User Interface</vt:lpstr>
      <vt:lpstr>VI Items</vt:lpstr>
      <vt:lpstr>VI Final IA &amp; Core contents</vt:lpstr>
      <vt:lpstr>PowerPoint Presentation</vt:lpstr>
      <vt:lpstr>VI - i Storyboard -home</vt:lpstr>
      <vt:lpstr>Vi - ii Storyboard –my stuff</vt:lpstr>
      <vt:lpstr>Vi - iii Storyboard -downloads</vt:lpstr>
      <vt:lpstr>Vi - iv Storyboard -notification</vt:lpstr>
      <vt:lpstr>Vi - v Storyboard -search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beedeo</dc:title>
  <dc:creator>Bee</dc:creator>
  <cp:lastModifiedBy>Bee</cp:lastModifiedBy>
  <cp:revision>217</cp:revision>
  <dcterms:created xsi:type="dcterms:W3CDTF">2020-10-20T06:30:41Z</dcterms:created>
  <dcterms:modified xsi:type="dcterms:W3CDTF">2020-12-09T01:25:44Z</dcterms:modified>
</cp:coreProperties>
</file>